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Open Sans" panose="020B0606030504020204" pitchFamily="34" charset="0"/>
      <p:regular r:id="rId19"/>
      <p:bold r:id="rId20"/>
      <p:italic r:id="rId21"/>
      <p:boldItalic r:id="rId22"/>
    </p:embeddedFont>
    <p:embeddedFont>
      <p:font typeface="PT Sans Narrow" panose="020B0506020203020204" pitchFamily="34" charset="-7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01442a7d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01442a7d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01d948d6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01d948d6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01d948d66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01d948d66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01d948d66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01d948d66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02346d32c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02346d32c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02346d32c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02346d32c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2346d32c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02346d32c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f788a976b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f788a976b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00ecb34856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00ecb34856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fa77c229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fa77c229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00ecb34856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00ecb3485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1442a7d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01442a7d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0203f6fe3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0203f6fe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01442a7d8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01442a7d8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fba965946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fba96594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mXlZo5q03eI"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311700" y="1629450"/>
            <a:ext cx="8520600" cy="94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sz="4500" b="1">
                <a:latin typeface="Times New Roman"/>
                <a:ea typeface="Times New Roman"/>
                <a:cs typeface="Times New Roman"/>
                <a:sym typeface="Times New Roman"/>
              </a:rPr>
              <a:t>ASUKÜLA PROJEKT</a:t>
            </a:r>
            <a:endParaRPr sz="4500" b="1">
              <a:latin typeface="Times New Roman"/>
              <a:ea typeface="Times New Roman"/>
              <a:cs typeface="Times New Roman"/>
              <a:sym typeface="Times New Roman"/>
            </a:endParaRPr>
          </a:p>
        </p:txBody>
      </p:sp>
      <p:sp>
        <p:nvSpPr>
          <p:cNvPr id="67" name="Google Shape;67;p13"/>
          <p:cNvSpPr txBox="1">
            <a:spLocks noGrp="1"/>
          </p:cNvSpPr>
          <p:nvPr>
            <p:ph type="subTitle" idx="1"/>
          </p:nvPr>
        </p:nvSpPr>
        <p:spPr>
          <a:xfrm>
            <a:off x="416400" y="3589775"/>
            <a:ext cx="8415900" cy="5334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935"/>
              <a:buNone/>
            </a:pPr>
            <a:r>
              <a:rPr lang="en-GB" sz="2000">
                <a:latin typeface="Times New Roman"/>
                <a:ea typeface="Times New Roman"/>
                <a:cs typeface="Times New Roman"/>
                <a:sym typeface="Times New Roman"/>
              </a:rPr>
              <a:t>Dionne Rette Kookla, Greete Siemann, Loretta Parker, Kristelle Reiser</a:t>
            </a:r>
            <a:endParaRPr sz="2000">
              <a:latin typeface="Times New Roman"/>
              <a:ea typeface="Times New Roman"/>
              <a:cs typeface="Times New Roman"/>
              <a:sym typeface="Times New Roman"/>
            </a:endParaRPr>
          </a:p>
        </p:txBody>
      </p:sp>
      <p:sp>
        <p:nvSpPr>
          <p:cNvPr id="68" name="Google Shape;68;p13"/>
          <p:cNvSpPr txBox="1"/>
          <p:nvPr/>
        </p:nvSpPr>
        <p:spPr>
          <a:xfrm>
            <a:off x="311700" y="2823150"/>
            <a:ext cx="85206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300">
                <a:solidFill>
                  <a:schemeClr val="lt2"/>
                </a:solidFill>
                <a:latin typeface="Times New Roman"/>
                <a:ea typeface="Times New Roman"/>
                <a:cs typeface="Times New Roman"/>
                <a:sym typeface="Times New Roman"/>
              </a:rPr>
              <a:t>RAVIMUDA ILUTOOTED</a:t>
            </a:r>
            <a:endParaRPr sz="3300">
              <a:solidFill>
                <a:schemeClr val="lt2"/>
              </a:solidFill>
              <a:latin typeface="Times New Roman"/>
              <a:ea typeface="Times New Roman"/>
              <a:cs typeface="Times New Roman"/>
              <a:sym typeface="Times New Roman"/>
            </a:endParaRPr>
          </a:p>
        </p:txBody>
      </p:sp>
      <p:sp>
        <p:nvSpPr>
          <p:cNvPr id="69" name="Google Shape;69;p13"/>
          <p:cNvSpPr txBox="1"/>
          <p:nvPr/>
        </p:nvSpPr>
        <p:spPr>
          <a:xfrm>
            <a:off x="5425050" y="4417875"/>
            <a:ext cx="3407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solidFill>
                  <a:schemeClr val="dk2"/>
                </a:solidFill>
                <a:latin typeface="Times New Roman"/>
                <a:ea typeface="Times New Roman"/>
                <a:cs typeface="Times New Roman"/>
                <a:sym typeface="Times New Roman"/>
              </a:rPr>
              <a:t>Tallinna 32. Keskkool</a:t>
            </a:r>
            <a:endParaRPr sz="2000">
              <a:solidFill>
                <a:schemeClr val="dk2"/>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Times New Roman"/>
                <a:ea typeface="Times New Roman"/>
                <a:cs typeface="Times New Roman"/>
                <a:sym typeface="Times New Roman"/>
              </a:rPr>
              <a:t>POTENTSIAALNE KLIENT</a:t>
            </a:r>
            <a:endParaRPr>
              <a:latin typeface="Times New Roman"/>
              <a:ea typeface="Times New Roman"/>
              <a:cs typeface="Times New Roman"/>
              <a:sym typeface="Times New Roman"/>
            </a:endParaRPr>
          </a:p>
        </p:txBody>
      </p:sp>
      <p:sp>
        <p:nvSpPr>
          <p:cNvPr id="134" name="Google Shape;134;p2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Inimene, kes hoolib enda tervisest ja välimusest</a:t>
            </a:r>
            <a:endParaRPr>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Naiste- või meesterahvas</a:t>
            </a:r>
            <a:endParaRPr>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Noored ja täiskasvanud</a:t>
            </a:r>
            <a:endParaRPr>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Sportlased</a:t>
            </a:r>
            <a:endParaRPr>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Kodu spa harrastajad</a:t>
            </a:r>
            <a:endParaRPr>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2000">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1200"/>
              </a:spcAft>
              <a:buNone/>
            </a:pPr>
            <a:endParaRPr sz="2000">
              <a:solidFill>
                <a:srgbClr val="000000"/>
              </a:solidFill>
              <a:latin typeface="Times New Roman"/>
              <a:ea typeface="Times New Roman"/>
              <a:cs typeface="Times New Roman"/>
              <a:sym typeface="Times New Roman"/>
            </a:endParaRPr>
          </a:p>
        </p:txBody>
      </p:sp>
      <p:pic>
        <p:nvPicPr>
          <p:cNvPr id="135" name="Google Shape;135;p22"/>
          <p:cNvPicPr preferRelativeResize="0"/>
          <p:nvPr/>
        </p:nvPicPr>
        <p:blipFill>
          <a:blip r:embed="rId3">
            <a:alphaModFix/>
          </a:blip>
          <a:stretch>
            <a:fillRect/>
          </a:stretch>
        </p:blipFill>
        <p:spPr>
          <a:xfrm>
            <a:off x="3987175" y="1677075"/>
            <a:ext cx="4845126" cy="3227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362375" y="470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Times New Roman"/>
                <a:ea typeface="Times New Roman"/>
                <a:cs typeface="Times New Roman"/>
                <a:sym typeface="Times New Roman"/>
              </a:rPr>
              <a:t>VÕIMALIKUD KOOSTÖÖPARTNERID</a:t>
            </a:r>
            <a:endParaRPr>
              <a:latin typeface="Times New Roman"/>
              <a:ea typeface="Times New Roman"/>
              <a:cs typeface="Times New Roman"/>
              <a:sym typeface="Times New Roman"/>
            </a:endParaRPr>
          </a:p>
        </p:txBody>
      </p:sp>
      <p:sp>
        <p:nvSpPr>
          <p:cNvPr id="141" name="Google Shape;141;p2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Clr>
                <a:srgbClr val="000000"/>
              </a:buClr>
              <a:buSzPts val="1800"/>
              <a:buFont typeface="Times New Roman"/>
              <a:buChar char="●"/>
            </a:pPr>
            <a:r>
              <a:rPr lang="et-EE" dirty="0">
                <a:solidFill>
                  <a:srgbClr val="000000"/>
                </a:solidFill>
                <a:latin typeface="Times New Roman"/>
                <a:ea typeface="Times New Roman"/>
                <a:cs typeface="Times New Roman"/>
                <a:sym typeface="Times New Roman"/>
              </a:rPr>
              <a:t>OÜ Ravimuda - müüvad erinevaid ravimuda tooteid. Nendega koostöös saaksime müüa ka osa oma tooteid ning valmistada oma tooteid koostöös nendega. Kiri saadetud, vastust pole meie meilile tulnud.</a:t>
            </a:r>
          </a:p>
          <a:p>
            <a:pPr marL="457200" lvl="0" indent="-342900" algn="l" rtl="0">
              <a:lnSpc>
                <a:spcPct val="150000"/>
              </a:lnSpc>
              <a:spcBef>
                <a:spcPts val="0"/>
              </a:spcBef>
              <a:spcAft>
                <a:spcPts val="0"/>
              </a:spcAft>
              <a:buClr>
                <a:srgbClr val="000000"/>
              </a:buClr>
              <a:buSzPts val="1800"/>
              <a:buFont typeface="Times New Roman"/>
              <a:buChar char="●"/>
            </a:pPr>
            <a:r>
              <a:rPr lang="et-EE" dirty="0">
                <a:solidFill>
                  <a:srgbClr val="000000"/>
                </a:solidFill>
                <a:latin typeface="Times New Roman"/>
                <a:ea typeface="Times New Roman"/>
                <a:cs typeface="Times New Roman"/>
                <a:sym typeface="Times New Roman"/>
              </a:rPr>
              <a:t>Taastusraviarsti Varje-Riin Tuulik-Leisiga - võimalik pidada nõu, mis oleks kõige efektiivsem ravi. Oleme suhelnud, valmis iga hetk küsimustele vastama.</a:t>
            </a:r>
          </a:p>
          <a:p>
            <a:pPr marL="457200" lvl="0" indent="-342900" algn="l" rtl="0">
              <a:lnSpc>
                <a:spcPct val="150000"/>
              </a:lnSpc>
              <a:spcBef>
                <a:spcPts val="0"/>
              </a:spcBef>
              <a:spcAft>
                <a:spcPts val="0"/>
              </a:spcAft>
              <a:buClr>
                <a:srgbClr val="000000"/>
              </a:buClr>
              <a:buSzPts val="1800"/>
              <a:buFont typeface="Times New Roman"/>
              <a:buChar char="●"/>
            </a:pPr>
            <a:r>
              <a:rPr lang="et-EE" dirty="0">
                <a:solidFill>
                  <a:srgbClr val="000000"/>
                </a:solidFill>
                <a:latin typeface="Times New Roman"/>
                <a:ea typeface="Times New Roman"/>
                <a:cs typeface="Times New Roman"/>
                <a:sym typeface="Times New Roman"/>
              </a:rPr>
              <a:t>TERE KK</a:t>
            </a:r>
          </a:p>
          <a:p>
            <a:pPr marL="457200" lvl="0" indent="-342900" algn="l" rtl="0">
              <a:lnSpc>
                <a:spcPct val="150000"/>
              </a:lnSpc>
              <a:spcBef>
                <a:spcPts val="0"/>
              </a:spcBef>
              <a:spcAft>
                <a:spcPts val="0"/>
              </a:spcAft>
              <a:buClr>
                <a:srgbClr val="000000"/>
              </a:buClr>
              <a:buSzPts val="1800"/>
              <a:buFont typeface="Times New Roman"/>
              <a:buChar char="●"/>
            </a:pPr>
            <a:r>
              <a:rPr lang="et-EE" dirty="0">
                <a:solidFill>
                  <a:srgbClr val="000000"/>
                </a:solidFill>
                <a:latin typeface="Times New Roman"/>
                <a:ea typeface="Times New Roman"/>
                <a:cs typeface="Times New Roman"/>
                <a:sym typeface="Times New Roman"/>
              </a:rPr>
              <a:t>Eesti tuntud sportlased nt: Ott </a:t>
            </a:r>
            <a:r>
              <a:rPr lang="et-EE" dirty="0" err="1">
                <a:solidFill>
                  <a:srgbClr val="000000"/>
                </a:solidFill>
                <a:latin typeface="Times New Roman"/>
                <a:ea typeface="Times New Roman"/>
                <a:cs typeface="Times New Roman"/>
                <a:sym typeface="Times New Roman"/>
              </a:rPr>
              <a:t>Kiivikas</a:t>
            </a:r>
            <a:r>
              <a:rPr lang="et-EE" dirty="0">
                <a:solidFill>
                  <a:srgbClr val="000000"/>
                </a:solidFill>
                <a:latin typeface="Times New Roman"/>
                <a:ea typeface="Times New Roman"/>
                <a:cs typeface="Times New Roman"/>
                <a:sym typeface="Times New Roman"/>
              </a:rPr>
              <a:t>, Magnus Kirt ja Haapsalust pärit Kaia Kanepi.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Times New Roman"/>
                <a:ea typeface="Times New Roman"/>
                <a:cs typeface="Times New Roman"/>
                <a:sym typeface="Times New Roman"/>
              </a:rPr>
              <a:t>UUED TÖÖKOHAD </a:t>
            </a:r>
            <a:endParaRPr>
              <a:latin typeface="Times New Roman"/>
              <a:ea typeface="Times New Roman"/>
              <a:cs typeface="Times New Roman"/>
              <a:sym typeface="Times New Roman"/>
            </a:endParaRPr>
          </a:p>
        </p:txBody>
      </p:sp>
      <p:sp>
        <p:nvSpPr>
          <p:cNvPr id="147" name="Google Shape;147;p2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rgbClr val="000000"/>
              </a:buClr>
              <a:buSzPts val="2000"/>
              <a:buFont typeface="Times New Roman"/>
              <a:buChar char="●"/>
            </a:pPr>
            <a:r>
              <a:rPr lang="et-EE" sz="2000" dirty="0">
                <a:solidFill>
                  <a:srgbClr val="000000"/>
                </a:solidFill>
                <a:latin typeface="Times New Roman"/>
                <a:ea typeface="Times New Roman"/>
                <a:cs typeface="Times New Roman"/>
                <a:sym typeface="Times New Roman"/>
              </a:rPr>
              <a:t>Tootmine - vastutav isik, et kõik kaup oleks õigel ajal õiges kohas.</a:t>
            </a:r>
          </a:p>
          <a:p>
            <a:pPr marL="457200" lvl="0" indent="-355600" algn="l" rtl="0">
              <a:lnSpc>
                <a:spcPct val="150000"/>
              </a:lnSpc>
              <a:spcBef>
                <a:spcPts val="0"/>
              </a:spcBef>
              <a:spcAft>
                <a:spcPts val="0"/>
              </a:spcAft>
              <a:buClr>
                <a:srgbClr val="000000"/>
              </a:buClr>
              <a:buSzPts val="2000"/>
              <a:buFont typeface="Times New Roman"/>
              <a:buChar char="●"/>
            </a:pPr>
            <a:r>
              <a:rPr lang="et-EE" sz="2000" dirty="0">
                <a:solidFill>
                  <a:srgbClr val="000000"/>
                </a:solidFill>
                <a:latin typeface="Times New Roman"/>
                <a:ea typeface="Times New Roman"/>
                <a:cs typeface="Times New Roman"/>
                <a:sym typeface="Times New Roman"/>
              </a:rPr>
              <a:t>Turundus - raamatupidaja, isikud, kes tegelevad reklaamiga ja vastutavad, et oleksime aktiivsed.</a:t>
            </a:r>
          </a:p>
          <a:p>
            <a:pPr marL="457200" lvl="0" indent="-355600" algn="l" rtl="0">
              <a:lnSpc>
                <a:spcPct val="150000"/>
              </a:lnSpc>
              <a:spcBef>
                <a:spcPts val="0"/>
              </a:spcBef>
              <a:spcAft>
                <a:spcPts val="0"/>
              </a:spcAft>
              <a:buClr>
                <a:srgbClr val="000000"/>
              </a:buClr>
              <a:buSzPts val="2000"/>
              <a:buFont typeface="Times New Roman"/>
              <a:buChar char="●"/>
            </a:pPr>
            <a:r>
              <a:rPr lang="et-EE" sz="2000" dirty="0">
                <a:solidFill>
                  <a:srgbClr val="000000"/>
                </a:solidFill>
                <a:latin typeface="Times New Roman"/>
                <a:ea typeface="Times New Roman"/>
                <a:cs typeface="Times New Roman"/>
                <a:sym typeface="Times New Roman"/>
              </a:rPr>
              <a:t>Müük - isik, kes leiab koostööpartnereid jne.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Times New Roman"/>
                <a:ea typeface="Times New Roman"/>
                <a:cs typeface="Times New Roman"/>
                <a:sym typeface="Times New Roman"/>
              </a:rPr>
              <a:t>IDEE MAKSUMUS</a:t>
            </a:r>
            <a:endParaRPr>
              <a:latin typeface="Times New Roman"/>
              <a:ea typeface="Times New Roman"/>
              <a:cs typeface="Times New Roman"/>
              <a:sym typeface="Times New Roman"/>
            </a:endParaRPr>
          </a:p>
        </p:txBody>
      </p:sp>
      <p:sp>
        <p:nvSpPr>
          <p:cNvPr id="153" name="Google Shape;153;p2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GB" sz="1800" b="1">
                <a:solidFill>
                  <a:schemeClr val="accent3"/>
                </a:solidFill>
                <a:latin typeface="Times New Roman"/>
                <a:ea typeface="Times New Roman"/>
                <a:cs typeface="Times New Roman"/>
                <a:sym typeface="Times New Roman"/>
              </a:rPr>
              <a:t>JALAMASKID:</a:t>
            </a:r>
            <a:endParaRPr sz="1800">
              <a:solidFill>
                <a:srgbClr val="000000"/>
              </a:solidFill>
              <a:latin typeface="Times New Roman"/>
              <a:ea typeface="Times New Roman"/>
              <a:cs typeface="Times New Roman"/>
              <a:sym typeface="Times New Roman"/>
            </a:endParaRPr>
          </a:p>
          <a:p>
            <a:pPr marL="457200" lvl="0" indent="-330200" algn="l" rtl="0">
              <a:lnSpc>
                <a:spcPct val="150000"/>
              </a:lnSpc>
              <a:spcBef>
                <a:spcPts val="1200"/>
              </a:spcBef>
              <a:spcAft>
                <a:spcPts val="0"/>
              </a:spcAft>
              <a:buClr>
                <a:srgbClr val="000000"/>
              </a:buClr>
              <a:buSzPts val="1600"/>
              <a:buFont typeface="Times New Roman"/>
              <a:buChar char="-"/>
            </a:pPr>
            <a:r>
              <a:rPr lang="en-GB" sz="1600">
                <a:solidFill>
                  <a:srgbClr val="000000"/>
                </a:solidFill>
                <a:latin typeface="Times New Roman"/>
                <a:ea typeface="Times New Roman"/>
                <a:cs typeface="Times New Roman"/>
                <a:sym typeface="Times New Roman"/>
              </a:rPr>
              <a:t>Ravimuda kilesokkide maksumus jääks 7-9 € vahele. Ravimuda ei kulu palju ühele sokile, umbes üks supikulbi täis. </a:t>
            </a:r>
            <a:endParaRPr sz="1600">
              <a:solidFill>
                <a:srgbClr val="000000"/>
              </a:solidFill>
              <a:latin typeface="Times New Roman"/>
              <a:ea typeface="Times New Roman"/>
              <a:cs typeface="Times New Roman"/>
              <a:sym typeface="Times New Roman"/>
            </a:endParaRPr>
          </a:p>
        </p:txBody>
      </p:sp>
      <p:sp>
        <p:nvSpPr>
          <p:cNvPr id="154" name="Google Shape;154;p25"/>
          <p:cNvSpPr txBox="1">
            <a:spLocks noGrp="1"/>
          </p:cNvSpPr>
          <p:nvPr>
            <p:ph type="body" idx="2"/>
          </p:nvPr>
        </p:nvSpPr>
        <p:spPr>
          <a:xfrm>
            <a:off x="4747925" y="1266175"/>
            <a:ext cx="39999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b="1">
                <a:solidFill>
                  <a:schemeClr val="accent3"/>
                </a:solidFill>
                <a:latin typeface="Times New Roman"/>
                <a:ea typeface="Times New Roman"/>
                <a:cs typeface="Times New Roman"/>
                <a:sym typeface="Times New Roman"/>
              </a:rPr>
              <a:t>JUUKSEMASK:</a:t>
            </a:r>
            <a:endParaRPr sz="1600">
              <a:solidFill>
                <a:srgbClr val="000000"/>
              </a:solidFill>
              <a:latin typeface="Times New Roman"/>
              <a:ea typeface="Times New Roman"/>
              <a:cs typeface="Times New Roman"/>
              <a:sym typeface="Times New Roman"/>
            </a:endParaRPr>
          </a:p>
          <a:p>
            <a:pPr marL="457200" lvl="0" indent="-330200" algn="l" rtl="0">
              <a:spcBef>
                <a:spcPts val="1200"/>
              </a:spcBef>
              <a:spcAft>
                <a:spcPts val="0"/>
              </a:spcAft>
              <a:buClr>
                <a:srgbClr val="000000"/>
              </a:buClr>
              <a:buSzPts val="1600"/>
              <a:buFont typeface="Times New Roman"/>
              <a:buChar char="-"/>
            </a:pPr>
            <a:r>
              <a:rPr lang="en-GB" sz="1600">
                <a:solidFill>
                  <a:srgbClr val="000000"/>
                </a:solidFill>
                <a:latin typeface="Times New Roman"/>
                <a:ea typeface="Times New Roman"/>
                <a:cs typeface="Times New Roman"/>
                <a:sym typeface="Times New Roman"/>
              </a:rPr>
              <a:t>Juuksemaskide hind jääks 12-14 € vahemikku.</a:t>
            </a:r>
            <a:endParaRPr sz="1600">
              <a:solidFill>
                <a:srgbClr val="000000"/>
              </a:solidFill>
              <a:latin typeface="Times New Roman"/>
              <a:ea typeface="Times New Roman"/>
              <a:cs typeface="Times New Roman"/>
              <a:sym typeface="Times New Roman"/>
            </a:endParaRPr>
          </a:p>
        </p:txBody>
      </p:sp>
      <p:pic>
        <p:nvPicPr>
          <p:cNvPr id="155" name="Google Shape;155;p25"/>
          <p:cNvPicPr preferRelativeResize="0"/>
          <p:nvPr/>
        </p:nvPicPr>
        <p:blipFill>
          <a:blip r:embed="rId3">
            <a:alphaModFix/>
          </a:blip>
          <a:stretch>
            <a:fillRect/>
          </a:stretch>
        </p:blipFill>
        <p:spPr>
          <a:xfrm>
            <a:off x="760150" y="3015150"/>
            <a:ext cx="3226300" cy="2010101"/>
          </a:xfrm>
          <a:prstGeom prst="rect">
            <a:avLst/>
          </a:prstGeom>
          <a:noFill/>
          <a:ln>
            <a:noFill/>
          </a:ln>
        </p:spPr>
      </p:pic>
      <p:pic>
        <p:nvPicPr>
          <p:cNvPr id="156" name="Google Shape;156;p25"/>
          <p:cNvPicPr preferRelativeResize="0"/>
          <p:nvPr/>
        </p:nvPicPr>
        <p:blipFill>
          <a:blip r:embed="rId4">
            <a:alphaModFix/>
          </a:blip>
          <a:stretch>
            <a:fillRect/>
          </a:stretch>
        </p:blipFill>
        <p:spPr>
          <a:xfrm>
            <a:off x="5236400" y="3015150"/>
            <a:ext cx="3105250" cy="20100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Times New Roman"/>
                <a:ea typeface="Times New Roman"/>
                <a:cs typeface="Times New Roman"/>
                <a:sym typeface="Times New Roman"/>
              </a:rPr>
              <a:t>MEIE HEATEGU</a:t>
            </a:r>
            <a:endParaRPr>
              <a:latin typeface="Times New Roman"/>
              <a:ea typeface="Times New Roman"/>
              <a:cs typeface="Times New Roman"/>
              <a:sym typeface="Times New Roman"/>
            </a:endParaRPr>
          </a:p>
        </p:txBody>
      </p:sp>
      <p:sp>
        <p:nvSpPr>
          <p:cNvPr id="162" name="Google Shape;162;p2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Kasutame kohalikke loodusressursse, et pakkuda inimestele ka kodustes tingimustes imelisi spa elamusi.</a:t>
            </a:r>
            <a:endParaRPr>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00000"/>
              </a:solidFill>
              <a:latin typeface="Times New Roman"/>
              <a:ea typeface="Times New Roman"/>
              <a:cs typeface="Times New Roman"/>
              <a:sym typeface="Times New Roman"/>
            </a:endParaRPr>
          </a:p>
          <a:p>
            <a:pPr marL="457200" lvl="0" indent="0" algn="ctr" rtl="0">
              <a:spcBef>
                <a:spcPts val="1200"/>
              </a:spcBef>
              <a:spcAft>
                <a:spcPts val="0"/>
              </a:spcAft>
              <a:buNone/>
            </a:pPr>
            <a:r>
              <a:rPr lang="en-GB" b="1" i="1">
                <a:solidFill>
                  <a:srgbClr val="000000"/>
                </a:solidFill>
                <a:latin typeface="Times New Roman"/>
                <a:ea typeface="Times New Roman"/>
                <a:cs typeface="Times New Roman"/>
                <a:sym typeface="Times New Roman"/>
              </a:rPr>
              <a:t>PISTA VARBAD MUDASSE!</a:t>
            </a:r>
            <a:endParaRPr b="1" i="1">
              <a:solidFill>
                <a:srgbClr val="000000"/>
              </a:solidFill>
              <a:latin typeface="Times New Roman"/>
              <a:ea typeface="Times New Roman"/>
              <a:cs typeface="Times New Roman"/>
              <a:sym typeface="Times New Roman"/>
            </a:endParaRPr>
          </a:p>
          <a:p>
            <a:pPr marL="457200" lvl="0" indent="0" algn="ctr" rtl="0">
              <a:spcBef>
                <a:spcPts val="1200"/>
              </a:spcBef>
              <a:spcAft>
                <a:spcPts val="1200"/>
              </a:spcAft>
              <a:buNone/>
            </a:pPr>
            <a:r>
              <a:rPr lang="en-GB" b="1" i="1">
                <a:solidFill>
                  <a:srgbClr val="000000"/>
                </a:solidFill>
                <a:latin typeface="Times New Roman"/>
                <a:ea typeface="Times New Roman"/>
                <a:cs typeface="Times New Roman"/>
                <a:sym typeface="Times New Roman"/>
              </a:rPr>
              <a:t>TEE OMA KIHARAD PORISEKS!</a:t>
            </a:r>
            <a:endParaRPr b="1" i="1">
              <a:solidFill>
                <a:srgbClr val="000000"/>
              </a:solidFill>
              <a:latin typeface="Times New Roman"/>
              <a:ea typeface="Times New Roman"/>
              <a:cs typeface="Times New Roman"/>
              <a:sym typeface="Times New Roman"/>
            </a:endParaRPr>
          </a:p>
        </p:txBody>
      </p:sp>
      <p:pic>
        <p:nvPicPr>
          <p:cNvPr id="163" name="Google Shape;163;p26"/>
          <p:cNvPicPr preferRelativeResize="0"/>
          <p:nvPr/>
        </p:nvPicPr>
        <p:blipFill>
          <a:blip r:embed="rId3">
            <a:alphaModFix/>
          </a:blip>
          <a:stretch>
            <a:fillRect/>
          </a:stretch>
        </p:blipFill>
        <p:spPr>
          <a:xfrm>
            <a:off x="156825" y="2121500"/>
            <a:ext cx="2838875" cy="2838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Times New Roman"/>
                <a:ea typeface="Times New Roman"/>
                <a:cs typeface="Times New Roman"/>
                <a:sym typeface="Times New Roman"/>
              </a:rPr>
              <a:t>REKLAAMVIDEO</a:t>
            </a:r>
            <a:endParaRPr>
              <a:latin typeface="Times New Roman"/>
              <a:ea typeface="Times New Roman"/>
              <a:cs typeface="Times New Roman"/>
              <a:sym typeface="Times New Roman"/>
            </a:endParaRPr>
          </a:p>
        </p:txBody>
      </p:sp>
      <p:sp>
        <p:nvSpPr>
          <p:cNvPr id="169" name="Google Shape;169;p2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dirty="0">
              <a:solidFill>
                <a:srgbClr val="000000"/>
              </a:solidFill>
            </a:endParaRPr>
          </a:p>
          <a:p>
            <a:pPr marL="0" lvl="0" indent="0" algn="ctr" rtl="0">
              <a:spcBef>
                <a:spcPts val="1200"/>
              </a:spcBef>
              <a:spcAft>
                <a:spcPts val="0"/>
              </a:spcAft>
              <a:buNone/>
            </a:pPr>
            <a:endParaRPr dirty="0">
              <a:solidFill>
                <a:srgbClr val="000000"/>
              </a:solidFill>
            </a:endParaRPr>
          </a:p>
          <a:p>
            <a:pPr marL="0" lvl="0" indent="0" algn="ctr" rtl="0">
              <a:spcBef>
                <a:spcPts val="1200"/>
              </a:spcBef>
              <a:spcAft>
                <a:spcPts val="0"/>
              </a:spcAft>
              <a:buNone/>
            </a:pPr>
            <a:endParaRPr dirty="0">
              <a:solidFill>
                <a:srgbClr val="000000"/>
              </a:solidFill>
            </a:endParaRPr>
          </a:p>
          <a:p>
            <a:pPr marL="0" lvl="0" indent="0" algn="l" rtl="0">
              <a:spcBef>
                <a:spcPts val="1200"/>
              </a:spcBef>
              <a:spcAft>
                <a:spcPts val="1200"/>
              </a:spcAft>
              <a:buNone/>
            </a:pPr>
            <a:r>
              <a:rPr lang="et-EE" dirty="0">
                <a:hlinkClick r:id="rId3"/>
              </a:rPr>
              <a:t>https://www.youtube.com/watch?v=mXlZo5q03eI</a:t>
            </a:r>
            <a:endParaRPr lang="et-EE" dirty="0"/>
          </a:p>
          <a:p>
            <a:pPr marL="0" lvl="0" indent="0" algn="l" rtl="0">
              <a:spcBef>
                <a:spcPts val="1200"/>
              </a:spcBef>
              <a:spcAft>
                <a:spcPts val="120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311700" y="2138850"/>
            <a:ext cx="8520600" cy="86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800">
                <a:latin typeface="Times New Roman"/>
                <a:ea typeface="Times New Roman"/>
                <a:cs typeface="Times New Roman"/>
                <a:sym typeface="Times New Roman"/>
              </a:rPr>
              <a:t>Aitäh kuulamast!</a:t>
            </a:r>
            <a:endParaRPr sz="4800">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311700" y="472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Times New Roman"/>
                <a:ea typeface="Times New Roman"/>
                <a:cs typeface="Times New Roman"/>
                <a:sym typeface="Times New Roman"/>
              </a:rPr>
              <a:t>ERIPÄRA</a:t>
            </a:r>
            <a:endParaRPr>
              <a:latin typeface="Times New Roman"/>
              <a:ea typeface="Times New Roman"/>
              <a:cs typeface="Times New Roman"/>
              <a:sym typeface="Times New Roman"/>
            </a:endParaRPr>
          </a:p>
        </p:txBody>
      </p:sp>
      <p:sp>
        <p:nvSpPr>
          <p:cNvPr id="75" name="Google Shape;75;p14"/>
          <p:cNvSpPr txBox="1">
            <a:spLocks noGrp="1"/>
          </p:cNvSpPr>
          <p:nvPr>
            <p:ph type="body" idx="1"/>
          </p:nvPr>
        </p:nvSpPr>
        <p:spPr>
          <a:xfrm>
            <a:off x="311700" y="1266325"/>
            <a:ext cx="8520600" cy="3302700"/>
          </a:xfrm>
          <a:prstGeom prst="rect">
            <a:avLst/>
          </a:prstGeom>
          <a:ln>
            <a:noFill/>
          </a:ln>
        </p:spPr>
        <p:txBody>
          <a:bodyPr spcFirstLastPara="1" wrap="square" lIns="91425" tIns="91425" rIns="91425" bIns="91425" anchor="t" anchorCtr="0">
            <a:normAutofit/>
          </a:bodyPr>
          <a:lstStyle/>
          <a:p>
            <a:pPr marL="457200" lvl="0" indent="0" algn="l" rtl="0">
              <a:lnSpc>
                <a:spcPct val="150000"/>
              </a:lnSpc>
              <a:spcBef>
                <a:spcPts val="0"/>
              </a:spcBef>
              <a:spcAft>
                <a:spcPts val="0"/>
              </a:spcAft>
              <a:buNone/>
            </a:pPr>
            <a:r>
              <a:rPr lang="et-EE" sz="2000" b="1" dirty="0">
                <a:solidFill>
                  <a:schemeClr val="accent3"/>
                </a:solidFill>
                <a:latin typeface="Times New Roman"/>
                <a:ea typeface="Times New Roman"/>
                <a:cs typeface="Times New Roman"/>
                <a:sym typeface="Times New Roman"/>
              </a:rPr>
              <a:t>Ravimuda</a:t>
            </a:r>
            <a:r>
              <a:rPr lang="et-EE" sz="2000" dirty="0">
                <a:solidFill>
                  <a:srgbClr val="000000"/>
                </a:solidFill>
                <a:latin typeface="Times New Roman"/>
                <a:ea typeface="Times New Roman"/>
                <a:cs typeface="Times New Roman"/>
                <a:sym typeface="Times New Roman"/>
              </a:rPr>
              <a:t> - baseerub pea kahe sajandi vanuste traditsioonidega kuurordikultuur, mis pakub teenuseid aastaringselt. Muda on tõeline loodusand, mis aitab nii naha- ainevahetusprobleemide, luu-, liigese- ja lihase probleemidega.</a:t>
            </a:r>
          </a:p>
          <a:p>
            <a:pPr marL="457200" lvl="0" indent="0" algn="l" rtl="0">
              <a:lnSpc>
                <a:spcPct val="150000"/>
              </a:lnSpc>
              <a:spcBef>
                <a:spcPts val="1200"/>
              </a:spcBef>
              <a:spcAft>
                <a:spcPts val="0"/>
              </a:spcAft>
              <a:buNone/>
            </a:pPr>
            <a:r>
              <a:rPr lang="et-EE" sz="2000" b="1" dirty="0">
                <a:solidFill>
                  <a:schemeClr val="accent3"/>
                </a:solidFill>
                <a:latin typeface="Times New Roman"/>
                <a:ea typeface="Times New Roman"/>
                <a:cs typeface="Times New Roman"/>
                <a:sym typeface="Times New Roman"/>
              </a:rPr>
              <a:t>Pilliroog </a:t>
            </a:r>
            <a:r>
              <a:rPr lang="et-EE" sz="2000" dirty="0">
                <a:solidFill>
                  <a:srgbClr val="000000"/>
                </a:solidFill>
                <a:latin typeface="Times New Roman"/>
                <a:ea typeface="Times New Roman"/>
                <a:cs typeface="Times New Roman"/>
                <a:sym typeface="Times New Roman"/>
              </a:rPr>
              <a:t>- varud on Läänemaal</a:t>
            </a:r>
          </a:p>
          <a:p>
            <a:pPr marL="457200" lvl="0" indent="0" algn="l" rtl="0">
              <a:lnSpc>
                <a:spcPct val="150000"/>
              </a:lnSpc>
              <a:spcBef>
                <a:spcPts val="0"/>
              </a:spcBef>
              <a:spcAft>
                <a:spcPts val="0"/>
              </a:spcAft>
              <a:buNone/>
            </a:pPr>
            <a:r>
              <a:rPr lang="et-EE" sz="2000" dirty="0">
                <a:solidFill>
                  <a:srgbClr val="000000"/>
                </a:solidFill>
                <a:latin typeface="Times New Roman"/>
                <a:ea typeface="Times New Roman"/>
                <a:cs typeface="Times New Roman"/>
                <a:sym typeface="Times New Roman"/>
              </a:rPr>
              <a:t> suurimad Eestis.</a:t>
            </a:r>
          </a:p>
        </p:txBody>
      </p:sp>
      <p:pic>
        <p:nvPicPr>
          <p:cNvPr id="76" name="Google Shape;76;p14"/>
          <p:cNvPicPr preferRelativeResize="0"/>
          <p:nvPr/>
        </p:nvPicPr>
        <p:blipFill>
          <a:blip r:embed="rId3">
            <a:alphaModFix/>
          </a:blip>
          <a:stretch>
            <a:fillRect/>
          </a:stretch>
        </p:blipFill>
        <p:spPr>
          <a:xfrm>
            <a:off x="4766550" y="2695300"/>
            <a:ext cx="4120050" cy="2163025"/>
          </a:xfrm>
          <a:prstGeom prst="rect">
            <a:avLst/>
          </a:prstGeom>
          <a:noFill/>
          <a:ln w="9525" cap="flat" cmpd="sng">
            <a:solidFill>
              <a:schemeClr val="dk2"/>
            </a:solidFill>
            <a:prstDash val="solid"/>
            <a:round/>
            <a:headEnd type="none" w="sm" len="sm"/>
            <a:tailEnd type="none" w="sm" len="sm"/>
          </a:ln>
        </p:spPr>
      </p:pic>
      <p:sp>
        <p:nvSpPr>
          <p:cNvPr id="77" name="Google Shape;77;p14"/>
          <p:cNvSpPr txBox="1"/>
          <p:nvPr/>
        </p:nvSpPr>
        <p:spPr>
          <a:xfrm>
            <a:off x="6889400" y="3811175"/>
            <a:ext cx="402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Times New Roman"/>
                <a:ea typeface="Times New Roman"/>
                <a:cs typeface="Times New Roman"/>
                <a:sym typeface="Times New Roman"/>
              </a:rPr>
              <a:t>SWOT 1/2</a:t>
            </a:r>
            <a:endParaRPr>
              <a:latin typeface="Times New Roman"/>
              <a:ea typeface="Times New Roman"/>
              <a:cs typeface="Times New Roman"/>
              <a:sym typeface="Times New Roman"/>
            </a:endParaRPr>
          </a:p>
        </p:txBody>
      </p:sp>
      <p:sp>
        <p:nvSpPr>
          <p:cNvPr id="83" name="Google Shape;83;p15"/>
          <p:cNvSpPr txBox="1">
            <a:spLocks noGrp="1"/>
          </p:cNvSpPr>
          <p:nvPr>
            <p:ph type="body" idx="1"/>
          </p:nvPr>
        </p:nvSpPr>
        <p:spPr>
          <a:xfrm>
            <a:off x="572100" y="1255950"/>
            <a:ext cx="33261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GB" sz="2000" b="1">
                <a:solidFill>
                  <a:schemeClr val="accent3"/>
                </a:solidFill>
                <a:latin typeface="Times New Roman"/>
                <a:ea typeface="Times New Roman"/>
                <a:cs typeface="Times New Roman"/>
                <a:sym typeface="Times New Roman"/>
              </a:rPr>
              <a:t>TUGEVUSED:</a:t>
            </a:r>
            <a:endParaRPr sz="2000" b="1">
              <a:solidFill>
                <a:schemeClr val="accent3"/>
              </a:solidFill>
              <a:latin typeface="Times New Roman"/>
              <a:ea typeface="Times New Roman"/>
              <a:cs typeface="Times New Roman"/>
              <a:sym typeface="Times New Roman"/>
            </a:endParaRPr>
          </a:p>
          <a:p>
            <a:pPr marL="457200" lvl="0" indent="-342900" algn="l" rtl="0">
              <a:lnSpc>
                <a:spcPct val="150000"/>
              </a:lnSpc>
              <a:spcBef>
                <a:spcPts val="1200"/>
              </a:spcBef>
              <a:spcAft>
                <a:spcPts val="0"/>
              </a:spcAft>
              <a:buClr>
                <a:srgbClr val="000000"/>
              </a:buClr>
              <a:buSzPts val="1800"/>
              <a:buFont typeface="Times New Roman"/>
              <a:buChar char="●"/>
            </a:pPr>
            <a:r>
              <a:rPr lang="en-GB" sz="1800">
                <a:solidFill>
                  <a:srgbClr val="000000"/>
                </a:solidFill>
                <a:latin typeface="Times New Roman"/>
                <a:ea typeface="Times New Roman"/>
                <a:cs typeface="Times New Roman"/>
                <a:sym typeface="Times New Roman"/>
              </a:rPr>
              <a:t>Vaikne keskkond</a:t>
            </a:r>
            <a:endParaRPr sz="1800">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sz="1800">
                <a:solidFill>
                  <a:srgbClr val="000000"/>
                </a:solidFill>
                <a:latin typeface="Times New Roman"/>
                <a:ea typeface="Times New Roman"/>
                <a:cs typeface="Times New Roman"/>
                <a:sym typeface="Times New Roman"/>
              </a:rPr>
              <a:t>Vähem õhureostust</a:t>
            </a:r>
            <a:endParaRPr sz="1800">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sz="1800">
                <a:solidFill>
                  <a:srgbClr val="000000"/>
                </a:solidFill>
                <a:latin typeface="Times New Roman"/>
                <a:ea typeface="Times New Roman"/>
                <a:cs typeface="Times New Roman"/>
                <a:sym typeface="Times New Roman"/>
              </a:rPr>
              <a:t>Meri lähedal</a:t>
            </a:r>
            <a:endParaRPr sz="1800">
              <a:solidFill>
                <a:srgbClr val="000000"/>
              </a:solidFill>
              <a:latin typeface="Times New Roman"/>
              <a:ea typeface="Times New Roman"/>
              <a:cs typeface="Times New Roman"/>
              <a:sym typeface="Times New Roman"/>
            </a:endParaRPr>
          </a:p>
        </p:txBody>
      </p:sp>
      <p:sp>
        <p:nvSpPr>
          <p:cNvPr id="84" name="Google Shape;84;p15"/>
          <p:cNvSpPr txBox="1">
            <a:spLocks noGrp="1"/>
          </p:cNvSpPr>
          <p:nvPr>
            <p:ph type="body" idx="2"/>
          </p:nvPr>
        </p:nvSpPr>
        <p:spPr>
          <a:xfrm>
            <a:off x="4832400" y="1255950"/>
            <a:ext cx="39999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GB" sz="2000" b="1">
                <a:solidFill>
                  <a:schemeClr val="accent3"/>
                </a:solidFill>
                <a:latin typeface="Times New Roman"/>
                <a:ea typeface="Times New Roman"/>
                <a:cs typeface="Times New Roman"/>
                <a:sym typeface="Times New Roman"/>
              </a:rPr>
              <a:t>NÕRKUSED:</a:t>
            </a:r>
            <a:endParaRPr sz="2000" b="1">
              <a:solidFill>
                <a:schemeClr val="accent3"/>
              </a:solidFill>
              <a:latin typeface="Times New Roman"/>
              <a:ea typeface="Times New Roman"/>
              <a:cs typeface="Times New Roman"/>
              <a:sym typeface="Times New Roman"/>
            </a:endParaRPr>
          </a:p>
          <a:p>
            <a:pPr marL="457200" lvl="0" indent="-342900" algn="l" rtl="0">
              <a:lnSpc>
                <a:spcPct val="150000"/>
              </a:lnSpc>
              <a:spcBef>
                <a:spcPts val="1200"/>
              </a:spcBef>
              <a:spcAft>
                <a:spcPts val="0"/>
              </a:spcAft>
              <a:buClr>
                <a:srgbClr val="000000"/>
              </a:buClr>
              <a:buSzPts val="1800"/>
              <a:buFont typeface="Times New Roman"/>
              <a:buChar char="●"/>
            </a:pPr>
            <a:r>
              <a:rPr lang="en-GB" sz="1800">
                <a:solidFill>
                  <a:srgbClr val="000000"/>
                </a:solidFill>
                <a:latin typeface="Times New Roman"/>
                <a:ea typeface="Times New Roman"/>
                <a:cs typeface="Times New Roman"/>
                <a:sym typeface="Times New Roman"/>
              </a:rPr>
              <a:t>Kehv transpordisüsteem</a:t>
            </a:r>
            <a:endParaRPr sz="1800">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sz="1800">
                <a:solidFill>
                  <a:srgbClr val="000000"/>
                </a:solidFill>
                <a:latin typeface="Times New Roman"/>
                <a:ea typeface="Times New Roman"/>
                <a:cs typeface="Times New Roman"/>
                <a:sym typeface="Times New Roman"/>
              </a:rPr>
              <a:t>Maja/talu renoveerimine kulukas</a:t>
            </a:r>
            <a:endParaRPr sz="1800">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sz="1800">
                <a:solidFill>
                  <a:srgbClr val="000000"/>
                </a:solidFill>
                <a:latin typeface="Times New Roman"/>
                <a:ea typeface="Times New Roman"/>
                <a:cs typeface="Times New Roman"/>
                <a:sym typeface="Times New Roman"/>
              </a:rPr>
              <a:t>Mere ääres eravaldused</a:t>
            </a:r>
            <a:endParaRPr sz="1800">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sz="1800">
                <a:solidFill>
                  <a:srgbClr val="000000"/>
                </a:solidFill>
                <a:latin typeface="Times New Roman"/>
                <a:ea typeface="Times New Roman"/>
                <a:cs typeface="Times New Roman"/>
                <a:sym typeface="Times New Roman"/>
              </a:rPr>
              <a:t>Talvel vähe tegevusi</a:t>
            </a:r>
            <a:endParaRPr sz="1800">
              <a:solidFill>
                <a:srgbClr val="000000"/>
              </a:solidFill>
              <a:latin typeface="Times New Roman"/>
              <a:ea typeface="Times New Roman"/>
              <a:cs typeface="Times New Roman"/>
              <a:sym typeface="Times New Roman"/>
            </a:endParaRPr>
          </a:p>
        </p:txBody>
      </p:sp>
      <p:pic>
        <p:nvPicPr>
          <p:cNvPr id="85" name="Google Shape;85;p15"/>
          <p:cNvPicPr preferRelativeResize="0"/>
          <p:nvPr/>
        </p:nvPicPr>
        <p:blipFill>
          <a:blip r:embed="rId3">
            <a:alphaModFix/>
          </a:blip>
          <a:stretch>
            <a:fillRect/>
          </a:stretch>
        </p:blipFill>
        <p:spPr>
          <a:xfrm>
            <a:off x="311700" y="3133125"/>
            <a:ext cx="3014075" cy="2010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Times New Roman"/>
                <a:ea typeface="Times New Roman"/>
                <a:cs typeface="Times New Roman"/>
                <a:sym typeface="Times New Roman"/>
              </a:rPr>
              <a:t>SWOT 3/4</a:t>
            </a:r>
            <a:endParaRPr>
              <a:latin typeface="Times New Roman"/>
              <a:ea typeface="Times New Roman"/>
              <a:cs typeface="Times New Roman"/>
              <a:sym typeface="Times New Roman"/>
            </a:endParaRPr>
          </a:p>
        </p:txBody>
      </p:sp>
      <p:sp>
        <p:nvSpPr>
          <p:cNvPr id="91" name="Google Shape;91;p16"/>
          <p:cNvSpPr txBox="1">
            <a:spLocks noGrp="1"/>
          </p:cNvSpPr>
          <p:nvPr>
            <p:ph type="body" idx="1"/>
          </p:nvPr>
        </p:nvSpPr>
        <p:spPr>
          <a:xfrm>
            <a:off x="572100" y="1239100"/>
            <a:ext cx="3999900" cy="3482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2000" b="1" dirty="0">
                <a:solidFill>
                  <a:schemeClr val="accent3"/>
                </a:solidFill>
                <a:latin typeface="Times New Roman"/>
                <a:ea typeface="Times New Roman"/>
                <a:cs typeface="Times New Roman"/>
                <a:sym typeface="Times New Roman"/>
              </a:rPr>
              <a:t>VÕIMALUSED:</a:t>
            </a:r>
            <a:endParaRPr sz="2000" b="1" dirty="0">
              <a:solidFill>
                <a:schemeClr val="accent3"/>
              </a:solidFill>
              <a:latin typeface="Times New Roman"/>
              <a:ea typeface="Times New Roman"/>
              <a:cs typeface="Times New Roman"/>
              <a:sym typeface="Times New Roman"/>
            </a:endParaRPr>
          </a:p>
          <a:p>
            <a:pPr marL="457200" lvl="0" indent="-342900" algn="l" rtl="0">
              <a:lnSpc>
                <a:spcPct val="150000"/>
              </a:lnSpc>
              <a:spcBef>
                <a:spcPts val="1200"/>
              </a:spcBef>
              <a:spcAft>
                <a:spcPts val="0"/>
              </a:spcAft>
              <a:buClr>
                <a:srgbClr val="000000"/>
              </a:buClr>
              <a:buSzPts val="1800"/>
              <a:buFont typeface="Times New Roman"/>
              <a:buChar char="●"/>
            </a:pPr>
            <a:r>
              <a:rPr lang="et-EE" sz="1800" dirty="0">
                <a:solidFill>
                  <a:srgbClr val="000000"/>
                </a:solidFill>
                <a:latin typeface="Times New Roman"/>
                <a:ea typeface="Times New Roman"/>
                <a:cs typeface="Times New Roman"/>
                <a:sym typeface="Times New Roman"/>
              </a:rPr>
              <a:t>Turismitalud</a:t>
            </a:r>
          </a:p>
          <a:p>
            <a:pPr marL="457200" lvl="0" indent="-342900" algn="l" rtl="0">
              <a:lnSpc>
                <a:spcPct val="150000"/>
              </a:lnSpc>
              <a:spcBef>
                <a:spcPts val="0"/>
              </a:spcBef>
              <a:spcAft>
                <a:spcPts val="0"/>
              </a:spcAft>
              <a:buClr>
                <a:srgbClr val="000000"/>
              </a:buClr>
              <a:buSzPts val="1800"/>
              <a:buFont typeface="Times New Roman"/>
              <a:buChar char="●"/>
            </a:pPr>
            <a:r>
              <a:rPr lang="et-EE" sz="1800" dirty="0">
                <a:solidFill>
                  <a:srgbClr val="000000"/>
                </a:solidFill>
                <a:latin typeface="Times New Roman"/>
                <a:ea typeface="Times New Roman"/>
                <a:cs typeface="Times New Roman"/>
                <a:sym typeface="Times New Roman"/>
              </a:rPr>
              <a:t>Kutsuda tuntud inimesi loenguid pidama</a:t>
            </a:r>
          </a:p>
          <a:p>
            <a:pPr marL="457200" lvl="0" indent="-342900" algn="l" rtl="0">
              <a:lnSpc>
                <a:spcPct val="150000"/>
              </a:lnSpc>
              <a:spcBef>
                <a:spcPts val="0"/>
              </a:spcBef>
              <a:spcAft>
                <a:spcPts val="0"/>
              </a:spcAft>
              <a:buClr>
                <a:srgbClr val="000000"/>
              </a:buClr>
              <a:buSzPts val="1800"/>
              <a:buFont typeface="Times New Roman"/>
              <a:buChar char="●"/>
            </a:pPr>
            <a:r>
              <a:rPr lang="et-EE" sz="1800" dirty="0">
                <a:solidFill>
                  <a:srgbClr val="000000"/>
                </a:solidFill>
                <a:latin typeface="Times New Roman"/>
                <a:ea typeface="Times New Roman"/>
                <a:cs typeface="Times New Roman"/>
                <a:sym typeface="Times New Roman"/>
              </a:rPr>
              <a:t>Tulevikus pilliroog alternatiivne kütus</a:t>
            </a:r>
          </a:p>
          <a:p>
            <a:pPr marL="457200" lvl="0" indent="-342900" algn="l" rtl="0">
              <a:lnSpc>
                <a:spcPct val="150000"/>
              </a:lnSpc>
              <a:spcBef>
                <a:spcPts val="0"/>
              </a:spcBef>
              <a:spcAft>
                <a:spcPts val="0"/>
              </a:spcAft>
              <a:buClr>
                <a:srgbClr val="000000"/>
              </a:buClr>
              <a:buSzPts val="1800"/>
              <a:buFont typeface="Times New Roman"/>
              <a:buChar char="●"/>
            </a:pPr>
            <a:r>
              <a:rPr lang="et-EE" sz="1800" dirty="0">
                <a:solidFill>
                  <a:srgbClr val="000000"/>
                </a:solidFill>
                <a:latin typeface="Times New Roman"/>
                <a:ea typeface="Times New Roman"/>
                <a:cs typeface="Times New Roman"/>
                <a:sym typeface="Times New Roman"/>
              </a:rPr>
              <a:t>Laat</a:t>
            </a:r>
          </a:p>
          <a:p>
            <a:pPr marL="457200" lvl="0" indent="-342900" algn="l" rtl="0">
              <a:lnSpc>
                <a:spcPct val="150000"/>
              </a:lnSpc>
              <a:spcBef>
                <a:spcPts val="0"/>
              </a:spcBef>
              <a:spcAft>
                <a:spcPts val="0"/>
              </a:spcAft>
              <a:buClr>
                <a:srgbClr val="000000"/>
              </a:buClr>
              <a:buSzPts val="1800"/>
              <a:buFont typeface="Times New Roman"/>
              <a:buChar char="●"/>
            </a:pPr>
            <a:r>
              <a:rPr lang="et-EE" sz="1800" dirty="0">
                <a:solidFill>
                  <a:srgbClr val="000000"/>
                </a:solidFill>
                <a:latin typeface="Times New Roman"/>
                <a:ea typeface="Times New Roman"/>
                <a:cs typeface="Times New Roman"/>
                <a:sym typeface="Times New Roman"/>
              </a:rPr>
              <a:t>Transport</a:t>
            </a:r>
          </a:p>
        </p:txBody>
      </p:sp>
      <p:sp>
        <p:nvSpPr>
          <p:cNvPr id="92" name="Google Shape;92;p16"/>
          <p:cNvSpPr txBox="1">
            <a:spLocks noGrp="1"/>
          </p:cNvSpPr>
          <p:nvPr>
            <p:ph type="body" idx="2"/>
          </p:nvPr>
        </p:nvSpPr>
        <p:spPr>
          <a:xfrm>
            <a:off x="4832400" y="1271950"/>
            <a:ext cx="39999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GB" sz="2000" b="1" dirty="0">
                <a:solidFill>
                  <a:schemeClr val="accent3"/>
                </a:solidFill>
                <a:latin typeface="Times New Roman"/>
                <a:ea typeface="Times New Roman"/>
                <a:cs typeface="Times New Roman"/>
                <a:sym typeface="Times New Roman"/>
              </a:rPr>
              <a:t>OHUD:</a:t>
            </a:r>
            <a:endParaRPr sz="2000" b="1" dirty="0">
              <a:solidFill>
                <a:schemeClr val="accent3"/>
              </a:solidFill>
              <a:latin typeface="Times New Roman"/>
              <a:ea typeface="Times New Roman"/>
              <a:cs typeface="Times New Roman"/>
              <a:sym typeface="Times New Roman"/>
            </a:endParaRPr>
          </a:p>
          <a:p>
            <a:pPr marL="457200" lvl="0" indent="-342900" algn="l" rtl="0">
              <a:lnSpc>
                <a:spcPct val="150000"/>
              </a:lnSpc>
              <a:spcBef>
                <a:spcPts val="1200"/>
              </a:spcBef>
              <a:spcAft>
                <a:spcPts val="0"/>
              </a:spcAft>
              <a:buClr>
                <a:srgbClr val="000000"/>
              </a:buClr>
              <a:buSzPts val="1800"/>
              <a:buFont typeface="Times New Roman"/>
              <a:buChar char="●"/>
            </a:pPr>
            <a:r>
              <a:rPr lang="et-EE" sz="1800" dirty="0">
                <a:solidFill>
                  <a:srgbClr val="000000"/>
                </a:solidFill>
                <a:latin typeface="Times New Roman"/>
                <a:ea typeface="Times New Roman"/>
                <a:cs typeface="Times New Roman"/>
                <a:sym typeface="Times New Roman"/>
              </a:rPr>
              <a:t>Vähe inimesi/nõudlust</a:t>
            </a:r>
          </a:p>
          <a:p>
            <a:pPr marL="457200" lvl="0" indent="-342900" algn="l" rtl="0">
              <a:lnSpc>
                <a:spcPct val="150000"/>
              </a:lnSpc>
              <a:spcBef>
                <a:spcPts val="0"/>
              </a:spcBef>
              <a:spcAft>
                <a:spcPts val="0"/>
              </a:spcAft>
              <a:buClr>
                <a:srgbClr val="000000"/>
              </a:buClr>
              <a:buSzPts val="1800"/>
              <a:buFont typeface="Times New Roman"/>
              <a:buChar char="●"/>
            </a:pPr>
            <a:r>
              <a:rPr lang="et-EE" sz="1800" dirty="0">
                <a:solidFill>
                  <a:srgbClr val="000000"/>
                </a:solidFill>
                <a:latin typeface="Times New Roman"/>
                <a:ea typeface="Times New Roman"/>
                <a:cs typeface="Times New Roman"/>
                <a:sym typeface="Times New Roman"/>
              </a:rPr>
              <a:t>Pole võimalik tagada paremat transporti</a:t>
            </a:r>
          </a:p>
          <a:p>
            <a:pPr marL="457200" lvl="0" indent="-342900" algn="l" rtl="0">
              <a:lnSpc>
                <a:spcPct val="150000"/>
              </a:lnSpc>
              <a:spcBef>
                <a:spcPts val="0"/>
              </a:spcBef>
              <a:spcAft>
                <a:spcPts val="0"/>
              </a:spcAft>
              <a:buClr>
                <a:srgbClr val="000000"/>
              </a:buClr>
              <a:buSzPts val="1800"/>
              <a:buFont typeface="Times New Roman"/>
              <a:buChar char="●"/>
            </a:pPr>
            <a:r>
              <a:rPr lang="et-EE" sz="1800" dirty="0">
                <a:solidFill>
                  <a:srgbClr val="000000"/>
                </a:solidFill>
                <a:latin typeface="Times New Roman"/>
                <a:ea typeface="Times New Roman"/>
                <a:cs typeface="Times New Roman"/>
                <a:sym typeface="Times New Roman"/>
              </a:rPr>
              <a:t>Haapsalu on tuntum koht kui Asuküla</a:t>
            </a:r>
          </a:p>
          <a:p>
            <a:pPr marL="457200" lvl="0" indent="0" algn="l" rtl="0">
              <a:lnSpc>
                <a:spcPct val="150000"/>
              </a:lnSpc>
              <a:spcBef>
                <a:spcPts val="1200"/>
              </a:spcBef>
              <a:spcAft>
                <a:spcPts val="1200"/>
              </a:spcAft>
              <a:buNone/>
            </a:pPr>
            <a:endParaRPr sz="20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Times New Roman"/>
                <a:ea typeface="Times New Roman"/>
                <a:cs typeface="Times New Roman"/>
                <a:sym typeface="Times New Roman"/>
              </a:rPr>
              <a:t>RAVIMUDA OMADUSED</a:t>
            </a:r>
            <a:endParaRPr>
              <a:latin typeface="Times New Roman"/>
              <a:ea typeface="Times New Roman"/>
              <a:cs typeface="Times New Roman"/>
              <a:sym typeface="Times New Roman"/>
            </a:endParaRPr>
          </a:p>
        </p:txBody>
      </p:sp>
      <p:sp>
        <p:nvSpPr>
          <p:cNvPr id="98" name="Google Shape;98;p17"/>
          <p:cNvSpPr txBox="1">
            <a:spLocks noGrp="1"/>
          </p:cNvSpPr>
          <p:nvPr>
            <p:ph type="body" idx="1"/>
          </p:nvPr>
        </p:nvSpPr>
        <p:spPr>
          <a:xfrm>
            <a:off x="311700" y="1017725"/>
            <a:ext cx="8520600" cy="3842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Stimuleerib ja parandab vereringet ning elustab ja taastab pindmisi naharakke.</a:t>
            </a:r>
            <a:endParaRPr>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Naha noorendamiseks väga tõhus vahend.</a:t>
            </a:r>
            <a:endParaRPr>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highlight>
                  <a:srgbClr val="FFFFFF"/>
                </a:highlight>
                <a:latin typeface="Times New Roman"/>
                <a:ea typeface="Times New Roman"/>
                <a:cs typeface="Times New Roman"/>
                <a:sym typeface="Times New Roman"/>
              </a:rPr>
              <a:t>Päikesepõletuse leevendamine kui imeväel. Muda aitab naharakkudel uueneda, võtab maha põletikku ning rahustab nahka.</a:t>
            </a:r>
            <a:endParaRPr>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Sisaldab rohkelt kasulikke vitamiine.</a:t>
            </a:r>
            <a:endParaRPr>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100% looduslik ja töötlemata.</a:t>
            </a:r>
            <a:endParaRPr>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Lõdvestab pinges lihaseid. SUPER toode sportlastele!</a:t>
            </a:r>
            <a:endParaRPr>
              <a:solidFill>
                <a:srgbClr val="000000"/>
              </a:solidFill>
              <a:latin typeface="Times New Roman"/>
              <a:ea typeface="Times New Roman"/>
              <a:cs typeface="Times New Roman"/>
              <a:sym typeface="Times New Roman"/>
            </a:endParaRPr>
          </a:p>
          <a:p>
            <a:pPr marL="457200" lvl="0" indent="-342900" algn="l" rtl="0">
              <a:lnSpc>
                <a:spcPct val="150000"/>
              </a:lnSpc>
              <a:spcBef>
                <a:spcPts val="0"/>
              </a:spcBef>
              <a:spcAft>
                <a:spcPts val="0"/>
              </a:spcAft>
              <a:buClr>
                <a:srgbClr val="000000"/>
              </a:buClr>
              <a:buSzPts val="1800"/>
              <a:buFont typeface="Times New Roman"/>
              <a:buChar char="●"/>
            </a:pPr>
            <a:r>
              <a:rPr lang="en-GB">
                <a:solidFill>
                  <a:srgbClr val="000000"/>
                </a:solidFill>
                <a:latin typeface="Times New Roman"/>
                <a:ea typeface="Times New Roman"/>
                <a:cs typeface="Times New Roman"/>
                <a:sym typeface="Times New Roman"/>
              </a:rPr>
              <a:t>Näonaha probleemide korral väga efektiivne toode. </a:t>
            </a:r>
            <a:endParaRPr>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endParaRPr sz="2000">
              <a:solidFill>
                <a:srgbClr val="000000"/>
              </a:solidFill>
              <a:latin typeface="Times New Roman"/>
              <a:ea typeface="Times New Roman"/>
              <a:cs typeface="Times New Roman"/>
              <a:sym typeface="Times New Roman"/>
            </a:endParaRPr>
          </a:p>
        </p:txBody>
      </p:sp>
      <p:pic>
        <p:nvPicPr>
          <p:cNvPr id="99" name="Google Shape;99;p17"/>
          <p:cNvPicPr preferRelativeResize="0"/>
          <p:nvPr/>
        </p:nvPicPr>
        <p:blipFill>
          <a:blip r:embed="rId3">
            <a:alphaModFix/>
          </a:blip>
          <a:stretch>
            <a:fillRect/>
          </a:stretch>
        </p:blipFill>
        <p:spPr>
          <a:xfrm>
            <a:off x="5863300" y="2571750"/>
            <a:ext cx="3202199" cy="2400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latin typeface="Times New Roman"/>
                <a:ea typeface="Times New Roman"/>
                <a:cs typeface="Times New Roman"/>
                <a:sym typeface="Times New Roman"/>
              </a:rPr>
              <a:t>MEIE HULLUD IDEED</a:t>
            </a:r>
            <a:endParaRPr dirty="0">
              <a:latin typeface="Times New Roman"/>
              <a:ea typeface="Times New Roman"/>
              <a:cs typeface="Times New Roman"/>
              <a:sym typeface="Times New Roman"/>
            </a:endParaRPr>
          </a:p>
        </p:txBody>
      </p:sp>
      <p:sp>
        <p:nvSpPr>
          <p:cNvPr id="105" name="Google Shape;105;p18"/>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GB" sz="2000" b="1">
                <a:solidFill>
                  <a:schemeClr val="accent3"/>
                </a:solidFill>
                <a:latin typeface="Times New Roman"/>
                <a:ea typeface="Times New Roman"/>
                <a:cs typeface="Times New Roman"/>
                <a:sym typeface="Times New Roman"/>
              </a:rPr>
              <a:t>TÜNNISAUN RAVIMUDAGA:</a:t>
            </a:r>
            <a:endParaRPr sz="2000" b="1">
              <a:solidFill>
                <a:schemeClr val="accent3"/>
              </a:solidFill>
              <a:latin typeface="Times New Roman"/>
              <a:ea typeface="Times New Roman"/>
              <a:cs typeface="Times New Roman"/>
              <a:sym typeface="Times New Roman"/>
            </a:endParaRPr>
          </a:p>
          <a:p>
            <a:pPr marL="457200" lvl="0" indent="-330200" algn="just" rtl="0">
              <a:lnSpc>
                <a:spcPct val="150000"/>
              </a:lnSpc>
              <a:spcBef>
                <a:spcPts val="1200"/>
              </a:spcBef>
              <a:spcAft>
                <a:spcPts val="0"/>
              </a:spcAft>
              <a:buClr>
                <a:srgbClr val="000000"/>
              </a:buClr>
              <a:buSzPts val="1600"/>
              <a:buFont typeface="Times New Roman"/>
              <a:buChar char="-"/>
            </a:pPr>
            <a:r>
              <a:rPr lang="en-GB" sz="1600">
                <a:solidFill>
                  <a:srgbClr val="000000"/>
                </a:solidFill>
                <a:latin typeface="Times New Roman"/>
                <a:ea typeface="Times New Roman"/>
                <a:cs typeface="Times New Roman"/>
                <a:sym typeface="Times New Roman"/>
              </a:rPr>
              <a:t>Võimalik laenutada järelkärul tünnisaun/ kümblustünn, millel on kaasas pulbrilisel kujul ravimuda. See valatakse vette ning vees lõõgastudes ja seltskonda nautides, mõjub vees olev ravimuda kehale.</a:t>
            </a:r>
            <a:endParaRPr sz="1600">
              <a:solidFill>
                <a:srgbClr val="000000"/>
              </a:solidFill>
              <a:latin typeface="Times New Roman"/>
              <a:ea typeface="Times New Roman"/>
              <a:cs typeface="Times New Roman"/>
              <a:sym typeface="Times New Roman"/>
            </a:endParaRPr>
          </a:p>
        </p:txBody>
      </p:sp>
      <p:sp>
        <p:nvSpPr>
          <p:cNvPr id="106" name="Google Shape;106;p18"/>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GB" sz="2352" b="1" dirty="0">
                <a:solidFill>
                  <a:schemeClr val="accent3"/>
                </a:solidFill>
                <a:latin typeface="Times New Roman"/>
                <a:ea typeface="Times New Roman"/>
                <a:cs typeface="Times New Roman"/>
                <a:sym typeface="Times New Roman"/>
              </a:rPr>
              <a:t>MUDAMAADLUS:</a:t>
            </a:r>
            <a:endParaRPr sz="2352" b="1" dirty="0">
              <a:solidFill>
                <a:schemeClr val="accent3"/>
              </a:solidFill>
              <a:latin typeface="Times New Roman"/>
              <a:ea typeface="Times New Roman"/>
              <a:cs typeface="Times New Roman"/>
              <a:sym typeface="Times New Roman"/>
            </a:endParaRPr>
          </a:p>
          <a:p>
            <a:pPr marL="457200" lvl="0" indent="-314960" algn="l" rtl="0">
              <a:lnSpc>
                <a:spcPct val="150000"/>
              </a:lnSpc>
              <a:spcBef>
                <a:spcPts val="1200"/>
              </a:spcBef>
              <a:spcAft>
                <a:spcPts val="0"/>
              </a:spcAft>
              <a:buClr>
                <a:srgbClr val="000000"/>
              </a:buClr>
              <a:buSzPct val="100000"/>
              <a:buFont typeface="Times New Roman"/>
              <a:buChar char="-"/>
            </a:pPr>
            <a:r>
              <a:rPr lang="et-EE" sz="1600" dirty="0">
                <a:solidFill>
                  <a:srgbClr val="000000"/>
                </a:solidFill>
                <a:latin typeface="Times New Roman"/>
                <a:ea typeface="Times New Roman"/>
                <a:cs typeface="Times New Roman"/>
                <a:sym typeface="Times New Roman"/>
              </a:rPr>
              <a:t>Kindlale alale paigaldatakse ohutute äärtega nö aed/kast/bassein, mis täidetakse mudaga ja inimesed saavad seal võistelda. Võistlus kestab senikaua, kuni keegi esimesena maha  kukub. Ravimuda on raviva toimega ja inimestele hea. Lõbus võimalus, kuidas sünnipäevasid ja teisi üritusi huvitavamaks muuta.</a:t>
            </a:r>
          </a:p>
          <a:p>
            <a:pPr marL="0" lvl="0" indent="0" algn="l" rtl="0">
              <a:spcBef>
                <a:spcPts val="1200"/>
              </a:spcBef>
              <a:spcAft>
                <a:spcPts val="1200"/>
              </a:spcAft>
              <a:buNone/>
            </a:pPr>
            <a:endParaRPr sz="1600" dirty="0">
              <a:solidFill>
                <a:schemeClr val="dk1"/>
              </a:solidFill>
              <a:latin typeface="Times New Roman"/>
              <a:ea typeface="Times New Roman"/>
              <a:cs typeface="Times New Roman"/>
              <a:sym typeface="Times New Roman"/>
            </a:endParaRPr>
          </a:p>
        </p:txBody>
      </p:sp>
      <p:pic>
        <p:nvPicPr>
          <p:cNvPr id="107" name="Google Shape;107;p18"/>
          <p:cNvPicPr preferRelativeResize="0"/>
          <p:nvPr/>
        </p:nvPicPr>
        <p:blipFill>
          <a:blip r:embed="rId3">
            <a:alphaModFix/>
          </a:blip>
          <a:stretch>
            <a:fillRect/>
          </a:stretch>
        </p:blipFill>
        <p:spPr>
          <a:xfrm>
            <a:off x="311700" y="3581050"/>
            <a:ext cx="2459325" cy="1494900"/>
          </a:xfrm>
          <a:prstGeom prst="rect">
            <a:avLst/>
          </a:prstGeom>
          <a:noFill/>
          <a:ln>
            <a:noFill/>
          </a:ln>
        </p:spPr>
      </p:pic>
      <p:pic>
        <p:nvPicPr>
          <p:cNvPr id="108" name="Google Shape;108;p18"/>
          <p:cNvPicPr preferRelativeResize="0"/>
          <p:nvPr/>
        </p:nvPicPr>
        <p:blipFill>
          <a:blip r:embed="rId4">
            <a:alphaModFix/>
          </a:blip>
          <a:stretch>
            <a:fillRect/>
          </a:stretch>
        </p:blipFill>
        <p:spPr>
          <a:xfrm>
            <a:off x="7094075" y="59050"/>
            <a:ext cx="2049926" cy="1537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9" descr="Forms response chart. Question title: Milliseid tooteid tarbiksid?. Number of responses: 61 responses."/>
          <p:cNvPicPr preferRelativeResize="0"/>
          <p:nvPr/>
        </p:nvPicPr>
        <p:blipFill>
          <a:blip r:embed="rId3">
            <a:alphaModFix/>
          </a:blip>
          <a:stretch>
            <a:fillRect/>
          </a:stretch>
        </p:blipFill>
        <p:spPr>
          <a:xfrm>
            <a:off x="0" y="400050"/>
            <a:ext cx="9144000" cy="43434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Times New Roman"/>
                <a:ea typeface="Times New Roman"/>
                <a:cs typeface="Times New Roman"/>
                <a:sym typeface="Times New Roman"/>
              </a:rPr>
              <a:t>MEIE REALISTLIKUMAD IDEED</a:t>
            </a:r>
            <a:endParaRPr>
              <a:latin typeface="Times New Roman"/>
              <a:ea typeface="Times New Roman"/>
              <a:cs typeface="Times New Roman"/>
              <a:sym typeface="Times New Roman"/>
            </a:endParaRPr>
          </a:p>
        </p:txBody>
      </p:sp>
      <p:sp>
        <p:nvSpPr>
          <p:cNvPr id="119" name="Google Shape;119;p20"/>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lnSpcReduction="10000"/>
          </a:bodyPr>
          <a:lstStyle/>
          <a:p>
            <a:pPr marL="0" lvl="0" indent="0" algn="l" rtl="0">
              <a:lnSpc>
                <a:spcPct val="150000"/>
              </a:lnSpc>
              <a:spcBef>
                <a:spcPts val="0"/>
              </a:spcBef>
              <a:spcAft>
                <a:spcPts val="0"/>
              </a:spcAft>
              <a:buNone/>
            </a:pPr>
            <a:r>
              <a:rPr lang="en-GB" sz="2000" b="1" dirty="0">
                <a:solidFill>
                  <a:schemeClr val="accent3"/>
                </a:solidFill>
                <a:latin typeface="Times New Roman"/>
                <a:ea typeface="Times New Roman"/>
                <a:cs typeface="Times New Roman"/>
                <a:sym typeface="Times New Roman"/>
              </a:rPr>
              <a:t>JALAMASKID:</a:t>
            </a:r>
            <a:endParaRPr sz="2000" b="1" dirty="0">
              <a:solidFill>
                <a:schemeClr val="accent3"/>
              </a:solidFill>
              <a:latin typeface="Times New Roman"/>
              <a:ea typeface="Times New Roman"/>
              <a:cs typeface="Times New Roman"/>
              <a:sym typeface="Times New Roman"/>
            </a:endParaRPr>
          </a:p>
          <a:p>
            <a:pPr marL="457200" lvl="0" indent="-330200" algn="l" rtl="0">
              <a:lnSpc>
                <a:spcPct val="150000"/>
              </a:lnSpc>
              <a:spcBef>
                <a:spcPts val="1200"/>
              </a:spcBef>
              <a:spcAft>
                <a:spcPts val="0"/>
              </a:spcAft>
              <a:buClr>
                <a:srgbClr val="000000"/>
              </a:buClr>
              <a:buSzPts val="1600"/>
              <a:buFont typeface="Times New Roman"/>
              <a:buChar char="-"/>
            </a:pPr>
            <a:r>
              <a:rPr lang="et-EE" sz="1600" dirty="0">
                <a:solidFill>
                  <a:srgbClr val="000000"/>
                </a:solidFill>
                <a:latin typeface="Times New Roman"/>
                <a:ea typeface="Times New Roman"/>
                <a:cs typeface="Times New Roman"/>
                <a:sym typeface="Times New Roman"/>
              </a:rPr>
              <a:t>Kilest sokid, kus sees on ravimuda. Ulatuksid pahkluust veidi kõrgemale. Mõjuksid jalgadele pehmendavalt ning soojendavalt. Lõdvestab pinges lihaseid. Lisada ravimudale männi-, kuuseokka või -võrse ekstrakti, et vähendada muda spetsiifilist lõhna. </a:t>
            </a:r>
          </a:p>
        </p:txBody>
      </p:sp>
      <p:sp>
        <p:nvSpPr>
          <p:cNvPr id="120" name="Google Shape;120;p20"/>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GB" sz="2000" b="1">
                <a:solidFill>
                  <a:schemeClr val="accent3"/>
                </a:solidFill>
                <a:latin typeface="Times New Roman"/>
                <a:ea typeface="Times New Roman"/>
                <a:cs typeface="Times New Roman"/>
                <a:sym typeface="Times New Roman"/>
              </a:rPr>
              <a:t>JUUKSEMASKID:</a:t>
            </a:r>
            <a:endParaRPr sz="2000" b="1">
              <a:solidFill>
                <a:schemeClr val="accent3"/>
              </a:solidFill>
              <a:latin typeface="Times New Roman"/>
              <a:ea typeface="Times New Roman"/>
              <a:cs typeface="Times New Roman"/>
              <a:sym typeface="Times New Roman"/>
            </a:endParaRPr>
          </a:p>
          <a:p>
            <a:pPr marL="457200" lvl="0" indent="-330200" algn="l" rtl="0">
              <a:lnSpc>
                <a:spcPct val="150000"/>
              </a:lnSpc>
              <a:spcBef>
                <a:spcPts val="1200"/>
              </a:spcBef>
              <a:spcAft>
                <a:spcPts val="0"/>
              </a:spcAft>
              <a:buClr>
                <a:srgbClr val="000000"/>
              </a:buClr>
              <a:buSzPts val="1600"/>
              <a:buFont typeface="Times New Roman"/>
              <a:buChar char="-"/>
            </a:pPr>
            <a:r>
              <a:rPr lang="en-GB" sz="1600">
                <a:solidFill>
                  <a:srgbClr val="000000"/>
                </a:solidFill>
                <a:latin typeface="Times New Roman"/>
                <a:ea typeface="Times New Roman"/>
                <a:cs typeface="Times New Roman"/>
                <a:sym typeface="Times New Roman"/>
              </a:rPr>
              <a:t>Juuksemask, kuhu sisse on lisatud ravimuda. Juukseid pehmendav ja vähendab väljalangemist, lisaks ravib kahjustatud juukseid. </a:t>
            </a:r>
            <a:endParaRPr sz="1600">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1200"/>
              </a:spcAft>
              <a:buNone/>
            </a:pPr>
            <a:endParaRPr sz="2300">
              <a:solidFill>
                <a:srgbClr val="000000"/>
              </a:solidFill>
              <a:latin typeface="Times New Roman"/>
              <a:ea typeface="Times New Roman"/>
              <a:cs typeface="Times New Roman"/>
              <a:sym typeface="Times New Roman"/>
            </a:endParaRPr>
          </a:p>
        </p:txBody>
      </p:sp>
      <p:pic>
        <p:nvPicPr>
          <p:cNvPr id="121" name="Google Shape;121;p20"/>
          <p:cNvPicPr preferRelativeResize="0"/>
          <p:nvPr/>
        </p:nvPicPr>
        <p:blipFill>
          <a:blip r:embed="rId3">
            <a:alphaModFix/>
          </a:blip>
          <a:stretch>
            <a:fillRect/>
          </a:stretch>
        </p:blipFill>
        <p:spPr>
          <a:xfrm>
            <a:off x="6432075" y="3343325"/>
            <a:ext cx="2400225" cy="18001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500">
                <a:latin typeface="Times New Roman"/>
                <a:ea typeface="Times New Roman"/>
                <a:cs typeface="Times New Roman"/>
                <a:sym typeface="Times New Roman"/>
              </a:rPr>
              <a:t>IDEE PROTOTÜÜP</a:t>
            </a:r>
            <a:endParaRPr sz="2500">
              <a:latin typeface="Times New Roman"/>
              <a:ea typeface="Times New Roman"/>
              <a:cs typeface="Times New Roman"/>
              <a:sym typeface="Times New Roman"/>
            </a:endParaRPr>
          </a:p>
        </p:txBody>
      </p:sp>
      <p:pic>
        <p:nvPicPr>
          <p:cNvPr id="127" name="Google Shape;127;p21"/>
          <p:cNvPicPr preferRelativeResize="0"/>
          <p:nvPr/>
        </p:nvPicPr>
        <p:blipFill>
          <a:blip r:embed="rId3">
            <a:alphaModFix/>
          </a:blip>
          <a:stretch>
            <a:fillRect/>
          </a:stretch>
        </p:blipFill>
        <p:spPr>
          <a:xfrm>
            <a:off x="1442925" y="1017725"/>
            <a:ext cx="3756974" cy="3756974"/>
          </a:xfrm>
          <a:prstGeom prst="rect">
            <a:avLst/>
          </a:prstGeom>
          <a:noFill/>
          <a:ln>
            <a:noFill/>
          </a:ln>
        </p:spPr>
      </p:pic>
      <p:pic>
        <p:nvPicPr>
          <p:cNvPr id="128" name="Google Shape;128;p21"/>
          <p:cNvPicPr preferRelativeResize="0"/>
          <p:nvPr/>
        </p:nvPicPr>
        <p:blipFill>
          <a:blip r:embed="rId4">
            <a:alphaModFix/>
          </a:blip>
          <a:stretch>
            <a:fillRect/>
          </a:stretch>
        </p:blipFill>
        <p:spPr>
          <a:xfrm>
            <a:off x="5296085" y="1017725"/>
            <a:ext cx="2502714" cy="3756974"/>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549</Words>
  <Application>Microsoft Office PowerPoint</Application>
  <PresentationFormat>On-screen Show (16:9)</PresentationFormat>
  <Paragraphs>79</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Open Sans</vt:lpstr>
      <vt:lpstr>Times New Roman</vt:lpstr>
      <vt:lpstr>Arial</vt:lpstr>
      <vt:lpstr>PT Sans Narrow</vt:lpstr>
      <vt:lpstr>Tropic</vt:lpstr>
      <vt:lpstr>ASUKÜLA PROJEKT</vt:lpstr>
      <vt:lpstr>ERIPÄRA</vt:lpstr>
      <vt:lpstr>SWOT 1/2</vt:lpstr>
      <vt:lpstr>SWOT 3/4</vt:lpstr>
      <vt:lpstr>RAVIMUDA OMADUSED</vt:lpstr>
      <vt:lpstr>MEIE HULLUD IDEED</vt:lpstr>
      <vt:lpstr>PowerPoint Presentation</vt:lpstr>
      <vt:lpstr>MEIE REALISTLIKUMAD IDEED</vt:lpstr>
      <vt:lpstr>IDEE PROTOTÜÜP</vt:lpstr>
      <vt:lpstr>POTENTSIAALNE KLIENT</vt:lpstr>
      <vt:lpstr>VÕIMALIKUD KOOSTÖÖPARTNERID</vt:lpstr>
      <vt:lpstr>UUED TÖÖKOHAD </vt:lpstr>
      <vt:lpstr>IDEE MAKSUMUS</vt:lpstr>
      <vt:lpstr>MEIE HEATEGU</vt:lpstr>
      <vt:lpstr>REKLAAMVIDEO</vt:lpstr>
      <vt:lpstr>Aitäh kuulamast!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ASUKÜLA PROJEKT</dc:title>
  <dc:creator>Tiina</dc:creator>
  <cp:lastModifiedBy>Tiina</cp:lastModifiedBy>
  <cp:revision>3</cp:revision>
  <dcterms:modified xsi:type="dcterms:W3CDTF">2021-12-10T15:43:35Z</dcterms:modified>
</cp:coreProperties>
</file>