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4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9144000" cy="5143500" type="screen16x9"/>
  <p:notesSz cx="6858000" cy="9144000"/>
  <p:embeddedFontLst>
    <p:embeddedFont>
      <p:font typeface="Old Standard TT" panose="020B0604020202020204" charset="0"/>
      <p:regular r:id="rId46"/>
      <p:bold r:id="rId47"/>
      <p: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129857-B74D-4A03-AF51-B879C5376DE8}">
  <a:tblStyle styleId="{15129857-B74D-4A03-AF51-B879C5376D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05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cf9638c6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cf9638c6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f9638c68b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cf9638c68b_0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cf9638c68b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cf9638c68b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cf9638c68b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cf9638c68b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cf9638c68b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cf9638c68b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cf9638c68b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cf9638c68b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cf9638c68b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cf9638c68b_0_8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f9638c68b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f9638c68b_0_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cf9638c68b_0_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cf9638c68b_0_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cf9638c68b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cf9638c68b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cf9638c68b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cf9638c68b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cf9638c68b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cf9638c68b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cf9638c68b_0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cf9638c68b_0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cf9638c68b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cf9638c68b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cf9638c68b_0_9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cf9638c68b_0_9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cf9638c68b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cf9638c68b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cf9638c68b_0_1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cf9638c68b_0_1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cf9638c68b_0_1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cf9638c68b_0_1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cf9638c68b_0_10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cf9638c68b_0_10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cf9638c68b_0_1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cf9638c68b_0_1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0360f3a6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0360f3a6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cf9638c68b_0_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cf9638c68b_0_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cf9638c68b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cf9638c68b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0378aa23c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0378aa23c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cf9638c68b_0_1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cf9638c68b_0_1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cf9638c68b_0_1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cf9638c68b_0_1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378aa23c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0378aa23c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cf9638c68b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cf9638c68b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cf9638c68b_0_1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cf9638c68b_0_1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0378aa23c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0378aa23c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cf9638c68b_0_1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cf9638c68b_0_1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cf9638c68b_0_1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cf9638c68b_0_1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cf9638c68b_0_1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cf9638c68b_0_1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cf9638c68b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cf9638c68b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0378aa23c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0378aa23c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0378aa23c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10378aa23c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0360f3a6f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0360f3a6f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f9638c68b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cf9638c68b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cf9638c68b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cf9638c68b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cf9638c68b_0_1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cf9638c68b_0_1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cf9638c68b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cf9638c68b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f9638c68b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cf9638c68b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6" name="Google Shape;56;p14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5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6" name="Google Shape;86;p21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" name="Google Shape;87;p21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perback">
    <p:bg>
      <p:bgPr>
        <a:solidFill>
          <a:schemeClr val="accen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○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lvl="2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■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lvl="3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lvl="4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○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lvl="5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■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lvl="6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lvl="7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○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lvl="8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■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7w1so8WbZNhcnbB9HrWU42yUHP1Anf4C/view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04510" y="-269300"/>
            <a:ext cx="9622742" cy="541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5"/>
          <p:cNvSpPr txBox="1">
            <a:spLocks noGrp="1"/>
          </p:cNvSpPr>
          <p:nvPr>
            <p:ph type="title"/>
          </p:nvPr>
        </p:nvSpPr>
        <p:spPr>
          <a:xfrm>
            <a:off x="311700" y="327870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Läänemaa võlud</a:t>
            </a:r>
            <a:endParaRPr sz="6000"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06" name="Google Shape;106;p25"/>
          <p:cNvSpPr txBox="1"/>
          <p:nvPr/>
        </p:nvSpPr>
        <p:spPr>
          <a:xfrm>
            <a:off x="672450" y="4241450"/>
            <a:ext cx="779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Liise Timmo, Evaliis Läll, Mona Kalvik, Natali Kaing, Marjanna Kadanik</a:t>
            </a:r>
            <a:endParaRPr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80067"/>
            <a:ext cx="9144000" cy="610363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4"/>
          <p:cNvSpPr txBox="1">
            <a:spLocks noGrp="1"/>
          </p:cNvSpPr>
          <p:nvPr>
            <p:ph type="title"/>
          </p:nvPr>
        </p:nvSpPr>
        <p:spPr>
          <a:xfrm>
            <a:off x="311700" y="20077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SWOT analüüs 2/2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4"/>
          <p:cNvSpPr txBox="1">
            <a:spLocks noGrp="1"/>
          </p:cNvSpPr>
          <p:nvPr>
            <p:ph type="body" idx="1"/>
          </p:nvPr>
        </p:nvSpPr>
        <p:spPr>
          <a:xfrm>
            <a:off x="4746175" y="200775"/>
            <a:ext cx="3999900" cy="50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TUGEVUSED</a:t>
            </a:r>
            <a:endParaRPr sz="1800" u="sng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Sadamalinn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Teerist mandri ja saarte vahel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Rannad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Promenaad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Ravimuda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Kuursaal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Üritused/festivalid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Palju legende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Soodne koht leedrimarjade kasvamiseks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Google Shape;178;p34"/>
          <p:cNvSpPr txBox="1">
            <a:spLocks noGrp="1"/>
          </p:cNvSpPr>
          <p:nvPr>
            <p:ph type="body" idx="2"/>
          </p:nvPr>
        </p:nvSpPr>
        <p:spPr>
          <a:xfrm>
            <a:off x="311700" y="13009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NÕRKUSED</a:t>
            </a:r>
            <a:endParaRPr sz="18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Üpriski kaugel pealinnast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Puudub kiire ja mugav raudteetranspordi ühendus Tallinnaga 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Sagedased tormid ja kõrgvesi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Vähe töökohti ning madalad palgad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80067"/>
            <a:ext cx="9144000" cy="610363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5"/>
          <p:cNvSpPr txBox="1">
            <a:spLocks noGrp="1"/>
          </p:cNvSpPr>
          <p:nvPr>
            <p:ph type="title"/>
          </p:nvPr>
        </p:nvSpPr>
        <p:spPr>
          <a:xfrm>
            <a:off x="311700" y="20077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SWOT analüüs 2/2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5"/>
          <p:cNvSpPr txBox="1">
            <a:spLocks noGrp="1"/>
          </p:cNvSpPr>
          <p:nvPr>
            <p:ph type="body" idx="1"/>
          </p:nvPr>
        </p:nvSpPr>
        <p:spPr>
          <a:xfrm>
            <a:off x="4746175" y="200775"/>
            <a:ext cx="3999900" cy="50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TUGEVUSED</a:t>
            </a:r>
            <a:endParaRPr sz="18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Sadamalinn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Teerist mandri ja saarte vahel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Rannad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Promenaad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Ravimuda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Kuursaal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Üritused/festivalid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Palju legende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Soodne koht leedrimarjade kasvamiseks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6" name="Google Shape;186;p35"/>
          <p:cNvSpPr txBox="1">
            <a:spLocks noGrp="1"/>
          </p:cNvSpPr>
          <p:nvPr>
            <p:ph type="body" idx="2"/>
          </p:nvPr>
        </p:nvSpPr>
        <p:spPr>
          <a:xfrm>
            <a:off x="311700" y="13009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NÕRKUSED</a:t>
            </a:r>
            <a:endParaRPr sz="18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Üpriski kaugel pealinnast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Puudub kiire ja mugav raudteetranspordi ühendus Tallinnaga 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Sagedased tormid ja kõrgvesi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Vähe töökohti ning madalad palgad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77732"/>
            <a:ext cx="9144000" cy="609896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6"/>
          <p:cNvSpPr txBox="1">
            <a:spLocks noGrp="1"/>
          </p:cNvSpPr>
          <p:nvPr>
            <p:ph type="title"/>
          </p:nvPr>
        </p:nvSpPr>
        <p:spPr>
          <a:xfrm>
            <a:off x="397925" y="660500"/>
            <a:ext cx="85206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Ideed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3" name="Google Shape;193;p36"/>
          <p:cNvSpPr txBox="1">
            <a:spLocks noGrp="1"/>
          </p:cNvSpPr>
          <p:nvPr>
            <p:ph type="body" idx="1"/>
          </p:nvPr>
        </p:nvSpPr>
        <p:spPr>
          <a:xfrm>
            <a:off x="311700" y="1717600"/>
            <a:ext cx="3999900" cy="28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Söödavad kõrvarõngad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Disainehted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Meditatsiooni-, ja joogalaagrid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Pulmakorraldus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Ball gümnaasiuminoortele 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Moeshow, brändi esitlused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36"/>
          <p:cNvSpPr txBox="1">
            <a:spLocks noGrp="1"/>
          </p:cNvSpPr>
          <p:nvPr>
            <p:ph type="body" idx="2"/>
          </p:nvPr>
        </p:nvSpPr>
        <p:spPr>
          <a:xfrm>
            <a:off x="4746200" y="1717600"/>
            <a:ext cx="3999900" cy="30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ÖÖD houses/Iglucraft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Uisuväljak karjääris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Käsitöö festival 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Minizoo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Talvevõlumaa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Leedrimarja istandus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77732"/>
            <a:ext cx="9144000" cy="609896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7"/>
          <p:cNvSpPr txBox="1">
            <a:spLocks noGrp="1"/>
          </p:cNvSpPr>
          <p:nvPr>
            <p:ph type="title"/>
          </p:nvPr>
        </p:nvSpPr>
        <p:spPr>
          <a:xfrm>
            <a:off x="397925" y="660500"/>
            <a:ext cx="85206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Ideed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1" name="Google Shape;201;p37"/>
          <p:cNvSpPr txBox="1">
            <a:spLocks noGrp="1"/>
          </p:cNvSpPr>
          <p:nvPr>
            <p:ph type="body" idx="1"/>
          </p:nvPr>
        </p:nvSpPr>
        <p:spPr>
          <a:xfrm>
            <a:off x="311700" y="1717600"/>
            <a:ext cx="3999900" cy="28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Söödavad kõrvarõngad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Disainehted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Meditatsiooni-, ja joogalaagrid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Pulmakorraldus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Ball gümnaasiuminoortele 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Moeshow, brändi esitlused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37"/>
          <p:cNvSpPr txBox="1">
            <a:spLocks noGrp="1"/>
          </p:cNvSpPr>
          <p:nvPr>
            <p:ph type="body" idx="2"/>
          </p:nvPr>
        </p:nvSpPr>
        <p:spPr>
          <a:xfrm>
            <a:off x="4746200" y="1717600"/>
            <a:ext cx="3999900" cy="30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ÖÖD houses/Iglucraft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Uisuväljak karjääris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Käsitöö festival 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Minizoo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Talvevõlumaa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Leedrimarja istandus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77732"/>
            <a:ext cx="9144000" cy="609896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8"/>
          <p:cNvSpPr txBox="1">
            <a:spLocks noGrp="1"/>
          </p:cNvSpPr>
          <p:nvPr>
            <p:ph type="title"/>
          </p:nvPr>
        </p:nvSpPr>
        <p:spPr>
          <a:xfrm>
            <a:off x="397925" y="660500"/>
            <a:ext cx="85206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Ideed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9" name="Google Shape;209;p38"/>
          <p:cNvSpPr txBox="1">
            <a:spLocks noGrp="1"/>
          </p:cNvSpPr>
          <p:nvPr>
            <p:ph type="body" idx="1"/>
          </p:nvPr>
        </p:nvSpPr>
        <p:spPr>
          <a:xfrm>
            <a:off x="311700" y="1717600"/>
            <a:ext cx="3999900" cy="28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Söödavad kõrvarõngad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Disainehted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Meditatsiooni-, ja joogalaagrid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Pulmakorraldus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Ball gümnaasiuminoortele 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Moeshow, brändi esitlused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p38"/>
          <p:cNvSpPr txBox="1">
            <a:spLocks noGrp="1"/>
          </p:cNvSpPr>
          <p:nvPr>
            <p:ph type="body" idx="2"/>
          </p:nvPr>
        </p:nvSpPr>
        <p:spPr>
          <a:xfrm>
            <a:off x="4746200" y="1717600"/>
            <a:ext cx="3999900" cy="30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ÖÖD houses/Iglucraft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Uisuväljak karjääris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Käsitöö festival 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Minizoo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Talvevõlumaa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Leedrimarja istandus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9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17" name="Google Shape;217;p39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8" name="Google Shape;21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475" y="-6"/>
            <a:ext cx="9258952" cy="694421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9"/>
          <p:cNvSpPr txBox="1"/>
          <p:nvPr/>
        </p:nvSpPr>
        <p:spPr>
          <a:xfrm>
            <a:off x="311700" y="428375"/>
            <a:ext cx="852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Põhiidee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20" name="Google Shape;220;p39"/>
          <p:cNvSpPr txBox="1"/>
          <p:nvPr/>
        </p:nvSpPr>
        <p:spPr>
          <a:xfrm>
            <a:off x="311700" y="1528875"/>
            <a:ext cx="8438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Meie idee seisneb leedrimarja kasvatuse loomisel.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Haapsalu on väga eriline leedrimarjade poolest, sest sobilik kliima võimaldab neil seal kasvada.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21" name="Google Shape;221;p39"/>
          <p:cNvSpPr txBox="1"/>
          <p:nvPr/>
        </p:nvSpPr>
        <p:spPr>
          <a:xfrm>
            <a:off x="311700" y="3275875"/>
            <a:ext cx="843840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Meie eesmärk on kasvatada leedrimarja populaarsust ning näidata Eestile ja maailmale, kui kasulik see on. </a:t>
            </a:r>
            <a:endParaRPr sz="1800" dirty="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Kasvatamine, saagi koristamine ning hoiustamine toimub Eestis. Hiljem on plaan külmutatud tooraine edasi müüa</a:t>
            </a:r>
            <a:r>
              <a:rPr lang="et-EE" sz="1800" dirty="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</a:t>
            </a:r>
            <a:r>
              <a:rPr lang="en" sz="1800" dirty="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Eestisse ja välismaale.</a:t>
            </a:r>
            <a:endParaRPr sz="1800" dirty="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40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28" name="Google Shape;228;p40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9" name="Google Shape;2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475" y="-6"/>
            <a:ext cx="9258952" cy="694421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0"/>
          <p:cNvSpPr txBox="1"/>
          <p:nvPr/>
        </p:nvSpPr>
        <p:spPr>
          <a:xfrm>
            <a:off x="311700" y="428375"/>
            <a:ext cx="852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Põhiidee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31" name="Google Shape;231;p40"/>
          <p:cNvSpPr txBox="1"/>
          <p:nvPr/>
        </p:nvSpPr>
        <p:spPr>
          <a:xfrm>
            <a:off x="311700" y="1528875"/>
            <a:ext cx="8438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Meie idee seisneb leedrimarja kasvatuse loomisel.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Haapsalu on väga eriline leedrimarjade poolest, sest sobilik kliima võimaldab neil seal kasvada.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32" name="Google Shape;232;p40"/>
          <p:cNvSpPr txBox="1"/>
          <p:nvPr/>
        </p:nvSpPr>
        <p:spPr>
          <a:xfrm>
            <a:off x="311700" y="3275875"/>
            <a:ext cx="84384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Meie eesmärk on kasvatada leedrimarja populaarsust ning näidata Eestile ja maailmale, kui kasulik see on.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Kasvatamine, saagi koristamine ning hoiustamine toimub Eestis. Hiljem on plaan külmutatud tooraine edasi müüa, Eestisse ja välismaale.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1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39" name="Google Shape;239;p41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0" name="Google Shape;24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475" y="-6"/>
            <a:ext cx="9258952" cy="694421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1"/>
          <p:cNvSpPr txBox="1"/>
          <p:nvPr/>
        </p:nvSpPr>
        <p:spPr>
          <a:xfrm>
            <a:off x="311700" y="428375"/>
            <a:ext cx="852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Põhiidee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42" name="Google Shape;242;p41"/>
          <p:cNvSpPr txBox="1"/>
          <p:nvPr/>
        </p:nvSpPr>
        <p:spPr>
          <a:xfrm>
            <a:off x="311700" y="1528875"/>
            <a:ext cx="8438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Meie idee seisneb leedrimarja kasvatuse loomisel.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Haapsalu on väga eriline leedrimarjade poolest, sest sobilik kliima võimaldab neil seal kasvada.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43" name="Google Shape;243;p41"/>
          <p:cNvSpPr txBox="1"/>
          <p:nvPr/>
        </p:nvSpPr>
        <p:spPr>
          <a:xfrm>
            <a:off x="311700" y="3275875"/>
            <a:ext cx="84384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Meie eesmärk on kasvatada leedrimarja populaarsust ning näidata Eestile ja maailmale, kui kasulik see on.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Kasvatamine, saagi koristamine ning hoiustamine toimub Eestis. Hiljem on plaan külmutatud tooraine edasi müüa, Eestisse ja välismaale.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2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1" name="Google Shape;25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475" y="-6"/>
            <a:ext cx="9258952" cy="694421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2"/>
          <p:cNvSpPr txBox="1"/>
          <p:nvPr/>
        </p:nvSpPr>
        <p:spPr>
          <a:xfrm>
            <a:off x="311700" y="428375"/>
            <a:ext cx="852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Põhiidee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53" name="Google Shape;253;p42"/>
          <p:cNvSpPr txBox="1"/>
          <p:nvPr/>
        </p:nvSpPr>
        <p:spPr>
          <a:xfrm>
            <a:off x="311700" y="1528875"/>
            <a:ext cx="8438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Meie idee seisneb leedrimarja kasvatuse loomisel.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Haapsalu on väga eriline leedrimarjade poolest, sest sobilik kliima võimaldab neil seal kasvada.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54" name="Google Shape;254;p42"/>
          <p:cNvSpPr txBox="1"/>
          <p:nvPr/>
        </p:nvSpPr>
        <p:spPr>
          <a:xfrm>
            <a:off x="311700" y="3275875"/>
            <a:ext cx="84384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Meie eesmärk on kasvatada leedrimarja populaarsust ning näidata Eestile ja maailmale, kui kasulik see on.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Kasvatamine, saagi koristamine ning hoiustamine toimub Eestis. Hiljem on plaan külmutatud tooraine edasi müüa, Eestisse ja välismaale.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3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61" name="Google Shape;261;p43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2" name="Google Shape;26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475" y="-6"/>
            <a:ext cx="9258952" cy="694421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3"/>
          <p:cNvSpPr txBox="1"/>
          <p:nvPr/>
        </p:nvSpPr>
        <p:spPr>
          <a:xfrm>
            <a:off x="311700" y="428375"/>
            <a:ext cx="852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Põhiidee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4" name="Google Shape;264;p43"/>
          <p:cNvSpPr txBox="1"/>
          <p:nvPr/>
        </p:nvSpPr>
        <p:spPr>
          <a:xfrm>
            <a:off x="311700" y="1528875"/>
            <a:ext cx="8438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Meie idee seisneb leedrimarja kasvatuse loomisel.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Haapsalu on väga eriline leedrimarjade poolest, sest sobilik kliima võimaldab neil seal kasvada.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5" name="Google Shape;265;p43"/>
          <p:cNvSpPr txBox="1"/>
          <p:nvPr/>
        </p:nvSpPr>
        <p:spPr>
          <a:xfrm>
            <a:off x="311700" y="3275875"/>
            <a:ext cx="84384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Meie eesmärk on kasvatada leedrimarja populaarsust ning näidata Eestile ja maailmale, kui kasulik see on.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Kasvatamine, saagi koristamine ning hoiustamine toimub Eestis. Hiljem on plaan külmutatud tooraine edasi müüa, Eestisse ja välismaale.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77772"/>
            <a:ext cx="9144000" cy="609904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Läänemaa eripärad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3" name="Google Shape;113;p26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Meri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Loodus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Leedrimari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Mustjaspruunid kivid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Paekivi 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Orhideed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Haapsalu Pitsikeskus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Haapsalu linnus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26"/>
          <p:cNvSpPr txBox="1">
            <a:spLocks noGrp="1"/>
          </p:cNvSpPr>
          <p:nvPr>
            <p:ph type="body" idx="2"/>
          </p:nvPr>
        </p:nvSpPr>
        <p:spPr>
          <a:xfrm>
            <a:off x="4832400" y="65762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Käsitöö 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Iloni Imedemaa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Rannarootslaste kultuur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Kohvikukultuur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Suvel autovaba kesklinn 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Kolmandik looduskaitse all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Matsalu rahvuspark 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Kohalikud kirikud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Legendid ja põnev minevik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Festivalid</a:t>
            </a:r>
            <a:endParaRPr sz="18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4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72" name="Google Shape;272;p44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73" name="Google Shape;27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3566"/>
            <a:ext cx="9144002" cy="609063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4"/>
          <p:cNvSpPr txBox="1"/>
          <p:nvPr/>
        </p:nvSpPr>
        <p:spPr>
          <a:xfrm>
            <a:off x="430300" y="168575"/>
            <a:ext cx="7657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Kasulikkus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5" name="Google Shape;275;p44"/>
          <p:cNvSpPr txBox="1"/>
          <p:nvPr/>
        </p:nvSpPr>
        <p:spPr>
          <a:xfrm>
            <a:off x="430300" y="963238"/>
            <a:ext cx="38814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Leedrimari on väga kasulik ning nendel on palju häid omadusi.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Leedrimarjadest, nende õitest ja lehtedest saab teha: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6" name="Google Shape;276;p44"/>
          <p:cNvSpPr txBox="1"/>
          <p:nvPr/>
        </p:nvSpPr>
        <p:spPr>
          <a:xfrm>
            <a:off x="311700" y="2819900"/>
            <a:ext cx="24669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mahla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siidrit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moosi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marmelaadi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veini </a:t>
            </a:r>
            <a:endParaRPr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7" name="Google Shape;277;p44"/>
          <p:cNvSpPr txBox="1"/>
          <p:nvPr/>
        </p:nvSpPr>
        <p:spPr>
          <a:xfrm>
            <a:off x="3400125" y="2508325"/>
            <a:ext cx="219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8" name="Google Shape;278;p44"/>
          <p:cNvSpPr txBox="1"/>
          <p:nvPr/>
        </p:nvSpPr>
        <p:spPr>
          <a:xfrm>
            <a:off x="2168100" y="2819900"/>
            <a:ext cx="24039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likööri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siirupit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teed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karastusjooke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küpsetisi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9" name="Google Shape;279;p44"/>
          <p:cNvSpPr txBox="1"/>
          <p:nvPr/>
        </p:nvSpPr>
        <p:spPr>
          <a:xfrm>
            <a:off x="5142625" y="2419700"/>
            <a:ext cx="247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80" name="Google Shape;280;p44"/>
          <p:cNvSpPr txBox="1"/>
          <p:nvPr/>
        </p:nvSpPr>
        <p:spPr>
          <a:xfrm>
            <a:off x="4449325" y="1561575"/>
            <a:ext cx="39999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nohu ja kõrget palavikku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reumat ja teisi põletikke liigestes;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ainevahetushäireid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sapi väljavoolu probleeme ja urineerimisraskusi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pankreatiiti, hepatiiti ja suhkurtõbe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ateroskleroosi ja veenilaiendeid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81" name="Google Shape;281;p44"/>
          <p:cNvSpPr txBox="1"/>
          <p:nvPr/>
        </p:nvSpPr>
        <p:spPr>
          <a:xfrm>
            <a:off x="4572000" y="1058225"/>
            <a:ext cx="413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Ravib ja leevendab: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5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88" name="Google Shape;288;p45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89" name="Google Shape;28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3566"/>
            <a:ext cx="9144002" cy="6090633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5"/>
          <p:cNvSpPr txBox="1"/>
          <p:nvPr/>
        </p:nvSpPr>
        <p:spPr>
          <a:xfrm>
            <a:off x="430300" y="168575"/>
            <a:ext cx="7657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Kasulikkus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91" name="Google Shape;291;p45"/>
          <p:cNvSpPr txBox="1"/>
          <p:nvPr/>
        </p:nvSpPr>
        <p:spPr>
          <a:xfrm>
            <a:off x="430300" y="963238"/>
            <a:ext cx="38814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Leedrimari on väga kasulik ning nendel on palju häid omadusi.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Leedrimarjadest, nende õitest ja lehtedest saab teha: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92" name="Google Shape;292;p45"/>
          <p:cNvSpPr txBox="1"/>
          <p:nvPr/>
        </p:nvSpPr>
        <p:spPr>
          <a:xfrm>
            <a:off x="311700" y="2819900"/>
            <a:ext cx="24669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mahla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siidrit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moosi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marmelaadi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veini </a:t>
            </a:r>
            <a:endParaRPr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93" name="Google Shape;293;p45"/>
          <p:cNvSpPr txBox="1"/>
          <p:nvPr/>
        </p:nvSpPr>
        <p:spPr>
          <a:xfrm>
            <a:off x="3400125" y="2508325"/>
            <a:ext cx="219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94" name="Google Shape;294;p45"/>
          <p:cNvSpPr txBox="1"/>
          <p:nvPr/>
        </p:nvSpPr>
        <p:spPr>
          <a:xfrm>
            <a:off x="2168100" y="2819900"/>
            <a:ext cx="24039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likööri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siirupit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teed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karastusjooke 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küpsetisi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95" name="Google Shape;295;p45"/>
          <p:cNvSpPr txBox="1"/>
          <p:nvPr/>
        </p:nvSpPr>
        <p:spPr>
          <a:xfrm>
            <a:off x="5142625" y="2419700"/>
            <a:ext cx="247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96" name="Google Shape;296;p45"/>
          <p:cNvSpPr txBox="1"/>
          <p:nvPr/>
        </p:nvSpPr>
        <p:spPr>
          <a:xfrm>
            <a:off x="4449325" y="1561575"/>
            <a:ext cx="39999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nohu ja kõrget palavikku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reumat ja teisi põletikke liigestes;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ainevahetushäireid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sapi väljavoolu probleeme ja urineerimisraskusi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pankreatiiti, hepatiiti ja suhkurtõbe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ateroskleroosi ja veenilaiendeid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97" name="Google Shape;297;p45"/>
          <p:cNvSpPr txBox="1"/>
          <p:nvPr/>
        </p:nvSpPr>
        <p:spPr>
          <a:xfrm>
            <a:off x="4572000" y="1058225"/>
            <a:ext cx="413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Ravib ja leevendab: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6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04" name="Google Shape;304;p46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05" name="Google Shape;30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3566"/>
            <a:ext cx="9144002" cy="609063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6"/>
          <p:cNvSpPr txBox="1"/>
          <p:nvPr/>
        </p:nvSpPr>
        <p:spPr>
          <a:xfrm>
            <a:off x="430300" y="168575"/>
            <a:ext cx="7657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Kasulikkus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07" name="Google Shape;307;p46"/>
          <p:cNvSpPr txBox="1"/>
          <p:nvPr/>
        </p:nvSpPr>
        <p:spPr>
          <a:xfrm>
            <a:off x="430300" y="963238"/>
            <a:ext cx="38814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Leedrimari on väga kasulik ning nendel on palju häid omadusi.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Leedrimarjadest, nende õitest ja lehtedest saab teha: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08" name="Google Shape;308;p46"/>
          <p:cNvSpPr txBox="1"/>
          <p:nvPr/>
        </p:nvSpPr>
        <p:spPr>
          <a:xfrm>
            <a:off x="311700" y="2819900"/>
            <a:ext cx="24669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mahla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siidrit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moosi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marmelaadi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veini 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09" name="Google Shape;309;p46"/>
          <p:cNvSpPr txBox="1"/>
          <p:nvPr/>
        </p:nvSpPr>
        <p:spPr>
          <a:xfrm>
            <a:off x="3400125" y="2508325"/>
            <a:ext cx="219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10" name="Google Shape;310;p46"/>
          <p:cNvSpPr txBox="1"/>
          <p:nvPr/>
        </p:nvSpPr>
        <p:spPr>
          <a:xfrm>
            <a:off x="2168100" y="2819900"/>
            <a:ext cx="24039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likööri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siirupit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teed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karastusjooke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küpsetisi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11" name="Google Shape;311;p46"/>
          <p:cNvSpPr txBox="1"/>
          <p:nvPr/>
        </p:nvSpPr>
        <p:spPr>
          <a:xfrm>
            <a:off x="5142625" y="2419700"/>
            <a:ext cx="247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12" name="Google Shape;312;p46"/>
          <p:cNvSpPr txBox="1"/>
          <p:nvPr/>
        </p:nvSpPr>
        <p:spPr>
          <a:xfrm>
            <a:off x="4449325" y="1561575"/>
            <a:ext cx="39999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nohu ja kõrget palavikku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reumat ja teisi põletikke liigestes;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ainevahetushäireid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sapi väljavoolu probleeme ja urineerimisraskusi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pankreatiiti, hepatiiti ja suhkurtõbe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ateroskleroosi ja veenilaiendeid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13" name="Google Shape;313;p46"/>
          <p:cNvSpPr txBox="1"/>
          <p:nvPr/>
        </p:nvSpPr>
        <p:spPr>
          <a:xfrm>
            <a:off x="4572000" y="1058225"/>
            <a:ext cx="413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Ravib ja leevendab:</a:t>
            </a:r>
            <a:endParaRPr sz="1800">
              <a:solidFill>
                <a:srgbClr val="999999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7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20" name="Google Shape;320;p47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21" name="Google Shape;32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3566"/>
            <a:ext cx="9144002" cy="609063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7"/>
          <p:cNvSpPr txBox="1"/>
          <p:nvPr/>
        </p:nvSpPr>
        <p:spPr>
          <a:xfrm>
            <a:off x="430300" y="168575"/>
            <a:ext cx="7657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Kasulikkus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23" name="Google Shape;323;p47"/>
          <p:cNvSpPr txBox="1"/>
          <p:nvPr/>
        </p:nvSpPr>
        <p:spPr>
          <a:xfrm>
            <a:off x="430300" y="963238"/>
            <a:ext cx="38814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Leedrimari on väga kasulik ning nendel on palju häid omadusi.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Leedrimarjadest, nende õitest ja lehtedest saab teha: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24" name="Google Shape;324;p47"/>
          <p:cNvSpPr txBox="1"/>
          <p:nvPr/>
        </p:nvSpPr>
        <p:spPr>
          <a:xfrm>
            <a:off x="311700" y="2819900"/>
            <a:ext cx="24669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mahla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siidrit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moosi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marmelaadi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veini 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25" name="Google Shape;325;p47"/>
          <p:cNvSpPr txBox="1"/>
          <p:nvPr/>
        </p:nvSpPr>
        <p:spPr>
          <a:xfrm>
            <a:off x="3400125" y="2508325"/>
            <a:ext cx="219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26" name="Google Shape;326;p47"/>
          <p:cNvSpPr txBox="1"/>
          <p:nvPr/>
        </p:nvSpPr>
        <p:spPr>
          <a:xfrm>
            <a:off x="2168100" y="2819900"/>
            <a:ext cx="24039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likööri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siirupit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teed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karastusjooke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küpsetisi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27" name="Google Shape;327;p47"/>
          <p:cNvSpPr txBox="1"/>
          <p:nvPr/>
        </p:nvSpPr>
        <p:spPr>
          <a:xfrm>
            <a:off x="5142625" y="2419700"/>
            <a:ext cx="247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28" name="Google Shape;328;p47"/>
          <p:cNvSpPr txBox="1"/>
          <p:nvPr/>
        </p:nvSpPr>
        <p:spPr>
          <a:xfrm>
            <a:off x="4449325" y="1561575"/>
            <a:ext cx="39999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nohu ja kõrget palavikku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reumat ja teisi põletikke liigestes;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ainevahetushäireid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sapi väljavoolu probleeme ja urineerimisraskusi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pankreatiiti, hepatiiti ja suhkurtõbe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ateroskleroosi ja veenilaiendeid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29" name="Google Shape;329;p47"/>
          <p:cNvSpPr txBox="1"/>
          <p:nvPr/>
        </p:nvSpPr>
        <p:spPr>
          <a:xfrm>
            <a:off x="4572000" y="1058225"/>
            <a:ext cx="413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Ravib ja leevendab: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8"/>
          <p:cNvSpPr txBox="1"/>
          <p:nvPr/>
        </p:nvSpPr>
        <p:spPr>
          <a:xfrm>
            <a:off x="387425" y="722675"/>
            <a:ext cx="5385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36" name="Google Shape;336;p48"/>
          <p:cNvSpPr txBox="1">
            <a:spLocks noGrp="1"/>
          </p:cNvSpPr>
          <p:nvPr>
            <p:ph type="title"/>
          </p:nvPr>
        </p:nvSpPr>
        <p:spPr>
          <a:xfrm>
            <a:off x="259225" y="0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Küsimuste tulemused- vastanuid 186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337" name="Google Shape;337;p48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925" y="880775"/>
            <a:ext cx="7664151" cy="473897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8"/>
          <p:cNvSpPr txBox="1"/>
          <p:nvPr/>
        </p:nvSpPr>
        <p:spPr>
          <a:xfrm>
            <a:off x="418925" y="775175"/>
            <a:ext cx="5385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Kas sa oled kuulnud leedrimarjadest?</a:t>
            </a:r>
            <a:endParaRPr sz="24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9"/>
          <p:cNvSpPr txBox="1"/>
          <p:nvPr/>
        </p:nvSpPr>
        <p:spPr>
          <a:xfrm>
            <a:off x="387425" y="722675"/>
            <a:ext cx="5385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45" name="Google Shape;345;p49"/>
          <p:cNvSpPr txBox="1">
            <a:spLocks noGrp="1"/>
          </p:cNvSpPr>
          <p:nvPr>
            <p:ph type="title"/>
          </p:nvPr>
        </p:nvSpPr>
        <p:spPr>
          <a:xfrm>
            <a:off x="259225" y="335900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Kas Sa oled kuulnud leedrimarja kasulikest omadustest?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46" name="Google Shape;346;p49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600" y="894075"/>
            <a:ext cx="7712801" cy="476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0"/>
          <p:cNvSpPr txBox="1">
            <a:spLocks noGrp="1"/>
          </p:cNvSpPr>
          <p:nvPr>
            <p:ph type="title"/>
          </p:nvPr>
        </p:nvSpPr>
        <p:spPr>
          <a:xfrm>
            <a:off x="268100" y="0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Leedrimarjadest on võimalik valmistada mitmesuguseid tooteid. Milliste proovimisest järgnevatest valikutest oleksid Sina huvitatud?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53" name="Google Shape;353;p50"/>
          <p:cNvSpPr txBox="1"/>
          <p:nvPr/>
        </p:nvSpPr>
        <p:spPr>
          <a:xfrm>
            <a:off x="387425" y="722675"/>
            <a:ext cx="5385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354" name="Google Shape;354;p50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275" y="896950"/>
            <a:ext cx="7980276" cy="472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1"/>
          <p:cNvSpPr txBox="1">
            <a:spLocks noGrp="1"/>
          </p:cNvSpPr>
          <p:nvPr>
            <p:ph type="title"/>
          </p:nvPr>
        </p:nvSpPr>
        <p:spPr>
          <a:xfrm>
            <a:off x="259225" y="184775"/>
            <a:ext cx="8520600" cy="8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Kas Sa oled kunagi leedrimarja või mõnda sellest tehtud toodet tarbinud?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61" name="Google Shape;361;p51"/>
          <p:cNvSpPr txBox="1"/>
          <p:nvPr/>
        </p:nvSpPr>
        <p:spPr>
          <a:xfrm>
            <a:off x="387425" y="722675"/>
            <a:ext cx="5385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362" name="Google Shape;362;p51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925" y="918075"/>
            <a:ext cx="8067200" cy="47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" y="12"/>
            <a:ext cx="9143962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Koostööpartnerid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9" name="Google Shape;369;p52"/>
          <p:cNvSpPr txBox="1"/>
          <p:nvPr/>
        </p:nvSpPr>
        <p:spPr>
          <a:xfrm>
            <a:off x="474400" y="1689250"/>
            <a:ext cx="625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Liisi Truumets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Margus Maripuu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Margus Timmo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3"/>
          <p:cNvSpPr txBox="1"/>
          <p:nvPr/>
        </p:nvSpPr>
        <p:spPr>
          <a:xfrm>
            <a:off x="398350" y="482350"/>
            <a:ext cx="7815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Võimalikud töökohad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76" name="Google Shape;376;p53"/>
          <p:cNvSpPr txBox="1"/>
          <p:nvPr/>
        </p:nvSpPr>
        <p:spPr>
          <a:xfrm>
            <a:off x="531100" y="1287800"/>
            <a:ext cx="72840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 etapp</a:t>
            </a:r>
            <a:endParaRPr sz="200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Mõelda välja ja arendada plaan, vajalikud tingimused, luua istandus,  hooldus. </a:t>
            </a:r>
            <a:endParaRPr sz="180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Sellega kaasnevad töökohad:</a:t>
            </a:r>
            <a:endParaRPr sz="180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aednik, kujundaja</a:t>
            </a:r>
            <a:endParaRPr sz="180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istutajad</a:t>
            </a:r>
            <a:endParaRPr sz="180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hooldaja (niitmine, kastmine, rohimine, taimede kaitsmine lindude ja putukate eest)</a:t>
            </a:r>
            <a:endParaRPr sz="180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77772"/>
            <a:ext cx="9144000" cy="609904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Läänemaa eripärad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1" name="Google Shape;121;p27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Meri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Loodus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Leedrimari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Mustjaspruunid kivid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Paekivi 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Orhideed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Haapsalu Pitsikeskus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Haapsalu linnus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" name="Google Shape;122;p27"/>
          <p:cNvSpPr txBox="1">
            <a:spLocks noGrp="1"/>
          </p:cNvSpPr>
          <p:nvPr>
            <p:ph type="body" idx="2"/>
          </p:nvPr>
        </p:nvSpPr>
        <p:spPr>
          <a:xfrm>
            <a:off x="4832400" y="65762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Käsitöö 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Iloni Imedemaa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Rannarootslaste kultuur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Kohvikukultuur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Suvel autovaba kesklinn 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Kolmandik looduskaitse all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Matsalu rahvuspark 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Kohalikud kirikud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Legendid ja põnev minevik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Festivalid</a:t>
            </a:r>
            <a:endParaRPr sz="18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4"/>
          <p:cNvSpPr txBox="1"/>
          <p:nvPr/>
        </p:nvSpPr>
        <p:spPr>
          <a:xfrm>
            <a:off x="398350" y="482350"/>
            <a:ext cx="7815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Võimalikud töökohad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83" name="Google Shape;383;p54"/>
          <p:cNvSpPr txBox="1"/>
          <p:nvPr/>
        </p:nvSpPr>
        <p:spPr>
          <a:xfrm>
            <a:off x="531100" y="1287800"/>
            <a:ext cx="72840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 etapp</a:t>
            </a:r>
            <a:endParaRPr sz="2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Mõelda välja ja arendada plaan, vajalikud tingimused, luua istandus,  hooldus.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Sellega kaasnevad töökohad:</a:t>
            </a:r>
            <a:endParaRPr sz="180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aednik, kujundaja</a:t>
            </a:r>
            <a:endParaRPr sz="180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istutajad</a:t>
            </a:r>
            <a:endParaRPr sz="180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hooldaja (niitmine, kastmine, rohimine, taimede kaitsmine lindude ja putukate eest)</a:t>
            </a:r>
            <a:endParaRPr sz="180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5"/>
          <p:cNvSpPr txBox="1"/>
          <p:nvPr/>
        </p:nvSpPr>
        <p:spPr>
          <a:xfrm>
            <a:off x="398350" y="482350"/>
            <a:ext cx="7815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Võimalikud töökohad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90" name="Google Shape;390;p55"/>
          <p:cNvSpPr txBox="1"/>
          <p:nvPr/>
        </p:nvSpPr>
        <p:spPr>
          <a:xfrm>
            <a:off x="531100" y="1287800"/>
            <a:ext cx="72840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 etapp</a:t>
            </a:r>
            <a:endParaRPr sz="2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Mõelda välja ja arendada plaan, vajalikud tingimused, luua istandus,  hooldus.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Sellega kaasnevad töökohad: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aednik, kujundaja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istutajad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hooldaja (niitmine, kastmine, rohimine, taimede kaitsmine lindude ja putukate eest)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3899" y="-81775"/>
            <a:ext cx="9434750" cy="530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6"/>
          <p:cNvSpPr txBox="1"/>
          <p:nvPr/>
        </p:nvSpPr>
        <p:spPr>
          <a:xfrm>
            <a:off x="132875" y="455250"/>
            <a:ext cx="6918900" cy="3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II etapp</a:t>
            </a:r>
            <a:endParaRPr sz="2000"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Kui puud on piisavalt vanad (5a) ja hakkavad marju kandma, saab mõelda edasiste harude, kasutusvõimaluste ja tootmise peale. Sellega kaasnevad töökohad:</a:t>
            </a:r>
            <a:endParaRPr sz="180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marjade korjajad</a:t>
            </a:r>
            <a:endParaRPr sz="180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hoiustamisega tegelejad (külmutamine, külmkuivatamine)</a:t>
            </a:r>
            <a:endParaRPr sz="180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edasimüüjad (eksport, turundus)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3899" y="-81775"/>
            <a:ext cx="9434750" cy="530705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7"/>
          <p:cNvSpPr txBox="1"/>
          <p:nvPr/>
        </p:nvSpPr>
        <p:spPr>
          <a:xfrm>
            <a:off x="132875" y="455250"/>
            <a:ext cx="6918900" cy="3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II etapp</a:t>
            </a:r>
            <a:endParaRPr sz="2000" b="1" dirty="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Kui puud on piisavalt vanad (5a) ja hakkavad marju kandma, saab mõelda edasiste harude kasutusvõimaluste ja tootmise peale. </a:t>
            </a:r>
            <a:r>
              <a:rPr lang="en" sz="1800" dirty="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Sellega kaasnevad töökohad:</a:t>
            </a:r>
            <a:endParaRPr sz="1800" dirty="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Old Standard TT"/>
              <a:buChar char="●"/>
            </a:pPr>
            <a:r>
              <a:rPr lang="en" sz="1800" dirty="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marjade korjajad</a:t>
            </a:r>
            <a:endParaRPr sz="1800" dirty="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Old Standard TT"/>
              <a:buChar char="●"/>
            </a:pPr>
            <a:r>
              <a:rPr lang="en" sz="1800" dirty="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hoiustamisega tegelejad (külmutamine, külmkuivatamine)</a:t>
            </a:r>
            <a:endParaRPr sz="1800" dirty="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Old Standard TT"/>
              <a:buChar char="●"/>
            </a:pPr>
            <a:r>
              <a:rPr lang="en" sz="1800" dirty="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edasimüüjad (eksport, turundus)</a:t>
            </a:r>
            <a:endParaRPr sz="1800" dirty="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3899" y="-81775"/>
            <a:ext cx="9434750" cy="530705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58"/>
          <p:cNvSpPr txBox="1"/>
          <p:nvPr/>
        </p:nvSpPr>
        <p:spPr>
          <a:xfrm>
            <a:off x="132875" y="455250"/>
            <a:ext cx="6918900" cy="3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II etapp</a:t>
            </a:r>
            <a:endParaRPr sz="2000" b="1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Kui puud on piisavalt vanad (5a) ja hakkavad marju kandma, saab mõelda edasiste harude, kasutusvõimaluste ja tootmise peale. Sellega kaasnevad töökohad: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marjade korjajad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hoiustamisega tegelejad (külmutamine, külmkuivatamine)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edasimüüjad (eksport, turundus)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-2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9"/>
          <p:cNvSpPr txBox="1"/>
          <p:nvPr/>
        </p:nvSpPr>
        <p:spPr>
          <a:xfrm>
            <a:off x="369450" y="410150"/>
            <a:ext cx="7745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Kellele?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415" name="Google Shape;41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3468" y="410150"/>
            <a:ext cx="3384376" cy="104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3475" y="410145"/>
            <a:ext cx="3384374" cy="104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4896813" y="415175"/>
            <a:ext cx="3377702" cy="9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 flipH="1">
            <a:off x="4876436" y="427187"/>
            <a:ext cx="1004602" cy="97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7406263" y="556638"/>
            <a:ext cx="1014725" cy="72175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59"/>
          <p:cNvSpPr txBox="1"/>
          <p:nvPr/>
        </p:nvSpPr>
        <p:spPr>
          <a:xfrm>
            <a:off x="620600" y="1354550"/>
            <a:ext cx="33141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B7B7B7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Eesti ja välismaa ettevõtetele/ettevõtjatele (ravimi-, toidu- ja kosmeetikatööstustele)</a:t>
            </a:r>
            <a:endParaRPr sz="1800">
              <a:solidFill>
                <a:srgbClr val="B7B7B7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rgbClr val="B7B7B7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OTT kauplused üle kogu Eesti</a:t>
            </a:r>
            <a:endParaRPr sz="1800">
              <a:solidFill>
                <a:srgbClr val="B7B7B7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-2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60"/>
          <p:cNvSpPr txBox="1"/>
          <p:nvPr/>
        </p:nvSpPr>
        <p:spPr>
          <a:xfrm>
            <a:off x="369450" y="410150"/>
            <a:ext cx="7745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Kellele?</a:t>
            </a:r>
            <a:endParaRPr sz="30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427" name="Google Shape;42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3468" y="410150"/>
            <a:ext cx="3384376" cy="104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3475" y="410145"/>
            <a:ext cx="3384374" cy="104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4896813" y="415175"/>
            <a:ext cx="3377702" cy="9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 flipH="1">
            <a:off x="4876436" y="427187"/>
            <a:ext cx="1004602" cy="97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7406263" y="556638"/>
            <a:ext cx="1014725" cy="721751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60"/>
          <p:cNvSpPr txBox="1"/>
          <p:nvPr/>
        </p:nvSpPr>
        <p:spPr>
          <a:xfrm>
            <a:off x="620600" y="1354550"/>
            <a:ext cx="33141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Eesti ja välismaa ettevõtetele/ettevõtjatele (ravimi-, toidu- ja kosmeetikatööstustele)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OTT kauplused üle kogu Eesti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61"/>
          <p:cNvSpPr txBox="1">
            <a:spLocks noGrp="1"/>
          </p:cNvSpPr>
          <p:nvPr>
            <p:ph type="title"/>
          </p:nvPr>
        </p:nvSpPr>
        <p:spPr>
          <a:xfrm>
            <a:off x="151775" y="0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Teostuse arvatav maksumus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39" name="Google Shape;439;p61"/>
          <p:cNvSpPr txBox="1"/>
          <p:nvPr/>
        </p:nvSpPr>
        <p:spPr>
          <a:xfrm>
            <a:off x="972573" y="2152385"/>
            <a:ext cx="7198800" cy="4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graphicFrame>
        <p:nvGraphicFramePr>
          <p:cNvPr id="440" name="Google Shape;440;p61"/>
          <p:cNvGraphicFramePr/>
          <p:nvPr/>
        </p:nvGraphicFramePr>
        <p:xfrm>
          <a:off x="258375" y="552150"/>
          <a:ext cx="8647300" cy="2840609"/>
        </p:xfrm>
        <a:graphic>
          <a:graphicData uri="http://schemas.openxmlformats.org/drawingml/2006/table">
            <a:tbl>
              <a:tblPr>
                <a:noFill/>
                <a:tableStyleId>{15129857-B74D-4A03-AF51-B879C5376DE8}</a:tableStyleId>
              </a:tblPr>
              <a:tblGrid>
                <a:gridCol w="31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KULUD I ETAPP (istanduse loomine)</a:t>
                      </a:r>
                      <a:endParaRPr sz="1800" b="1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Ühekordsed kulud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Püsikulud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Inimressursid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Põõsaste vahede hooldamismasin (raiderist) - 3 000 - 13 000 €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Paari kuu tagant hooldus masinale - 36€/h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Aednik/ kujundaja (500€)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1tk eesti istik - 12.- / 1tk läti 8.4.- (200tk)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Ühe aasta saagi koristamine - 3000€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Istutajad (talgute korras)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Maatüki ostmine - 10 000€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Hooldaja (300€)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Ettenägematud kulud 1000€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Korjajad (20 inimest) ühe põõsa korjamine on 15€. Kokku 3000 eurot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Hooldaja töövahenditeks - 100€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41" name="Google Shape;441;p61"/>
          <p:cNvGraphicFramePr/>
          <p:nvPr/>
        </p:nvGraphicFramePr>
        <p:xfrm>
          <a:off x="258375" y="3464900"/>
          <a:ext cx="8647325" cy="874014"/>
        </p:xfrm>
        <a:graphic>
          <a:graphicData uri="http://schemas.openxmlformats.org/drawingml/2006/table">
            <a:tbl>
              <a:tblPr>
                <a:noFill/>
                <a:tableStyleId>{15129857-B74D-4A03-AF51-B879C5376DE8}</a:tableStyleId>
              </a:tblPr>
              <a:tblGrid>
                <a:gridCol w="31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2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KULUD II ETAPP (edasimüük)</a:t>
                      </a:r>
                      <a:endParaRPr sz="1800" b="1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Marjade hoiustamine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800kg saaki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Ruumirent 1 kuu: 36 €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Hoiustamine 6 kuud: 112 €</a:t>
                      </a:r>
                      <a:endParaRPr sz="12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L="28575" marR="28575" marT="19050" marB="19050" anchor="b">
                    <a:lnL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9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2" name="Google Shape;442;p61"/>
          <p:cNvSpPr txBox="1"/>
          <p:nvPr/>
        </p:nvSpPr>
        <p:spPr>
          <a:xfrm>
            <a:off x="211100" y="4466800"/>
            <a:ext cx="8694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Projekti arvatav maksumus: 27 412 </a:t>
            </a:r>
            <a:r>
              <a:rPr lang="en" sz="1450" b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(koos esimeste palkadega) 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" y="5"/>
            <a:ext cx="91440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62"/>
          <p:cNvSpPr txBox="1">
            <a:spLocks noGrp="1"/>
          </p:cNvSpPr>
          <p:nvPr>
            <p:ph type="title"/>
          </p:nvPr>
        </p:nvSpPr>
        <p:spPr>
          <a:xfrm>
            <a:off x="559575" y="4078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Prototüüp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49" name="Google Shape;44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4800" y="407825"/>
            <a:ext cx="4610258" cy="4308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3"/>
          <p:cNvSpPr txBox="1"/>
          <p:nvPr/>
        </p:nvSpPr>
        <p:spPr>
          <a:xfrm>
            <a:off x="819200" y="1832850"/>
            <a:ext cx="608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455" name="Google Shape;455;p63" title="video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77772"/>
            <a:ext cx="9144000" cy="609904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Läänemaa eripärad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9" name="Google Shape;129;p28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Meri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Loodus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Leedrimari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Mustjaspruunid kivid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Paekivi 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Orhideed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Haapsalu Pitsikeskus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Haapsalu linnus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p28"/>
          <p:cNvSpPr txBox="1">
            <a:spLocks noGrp="1"/>
          </p:cNvSpPr>
          <p:nvPr>
            <p:ph type="body" idx="2"/>
          </p:nvPr>
        </p:nvSpPr>
        <p:spPr>
          <a:xfrm>
            <a:off x="4832400" y="65762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Käsitöö 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Iloni Imedemaa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Rannarootslaste kultuur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Kohvikukultuur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Suvel autovaba kesklinn 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Kolmandik looduskaitse all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Matsalu rahvuspark 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Kohalikud kirikud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Legendid ja põnev minevik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Festivalid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64"/>
          <p:cNvSpPr txBox="1">
            <a:spLocks noGrp="1"/>
          </p:cNvSpPr>
          <p:nvPr>
            <p:ph type="title"/>
          </p:nvPr>
        </p:nvSpPr>
        <p:spPr>
          <a:xfrm>
            <a:off x="311700" y="4738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Idee väärtus ja heategu maailmale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62" name="Google Shape;462;p64"/>
          <p:cNvSpPr txBox="1"/>
          <p:nvPr/>
        </p:nvSpPr>
        <p:spPr>
          <a:xfrm>
            <a:off x="389000" y="1669600"/>
            <a:ext cx="7596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Meie eesmärgiks on pakkuda looduslikku, puhast, täisväärtuslikku ja tervislikku toorainet erinevate toodete loomiseks.</a:t>
            </a:r>
            <a:endParaRPr sz="1800">
              <a:solidFill>
                <a:schemeClr val="accen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463" name="Google Shape;463;p64"/>
          <p:cNvSpPr txBox="1"/>
          <p:nvPr/>
        </p:nvSpPr>
        <p:spPr>
          <a:xfrm>
            <a:off x="495750" y="2528375"/>
            <a:ext cx="7510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65"/>
          <p:cNvSpPr txBox="1">
            <a:spLocks noGrp="1"/>
          </p:cNvSpPr>
          <p:nvPr>
            <p:ph type="title"/>
          </p:nvPr>
        </p:nvSpPr>
        <p:spPr>
          <a:xfrm>
            <a:off x="311700" y="4738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Idee väärtus ja heategu maailmale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70" name="Google Shape;470;p65"/>
          <p:cNvSpPr txBox="1"/>
          <p:nvPr/>
        </p:nvSpPr>
        <p:spPr>
          <a:xfrm>
            <a:off x="389000" y="1669600"/>
            <a:ext cx="7596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Meie eesmärgiks on pakkuda looduslikku, puhast, täisväärtuslikku ja tervislikku toorainet erinevate toodete loomiseks.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5725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85725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66"/>
          <p:cNvSpPr txBox="1"/>
          <p:nvPr/>
        </p:nvSpPr>
        <p:spPr>
          <a:xfrm>
            <a:off x="250850" y="596975"/>
            <a:ext cx="6164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Aitäh kuulamast!</a:t>
            </a:r>
            <a:endParaRPr sz="4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0575" y="-97450"/>
            <a:ext cx="9345152" cy="53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SWOT analüüs 1/2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7" name="Google Shape;137;p29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4092600" cy="3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VÕIMALUSED</a:t>
            </a:r>
            <a:endParaRPr sz="1800" u="sng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Kohaliku elu arendamine</a:t>
            </a:r>
            <a:endParaRPr sz="1800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Töökohad</a:t>
            </a:r>
            <a:endParaRPr sz="1800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Meditatsioonilaagrid</a:t>
            </a:r>
            <a:endParaRPr sz="1800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ÖÖD houses, Iglucraft</a:t>
            </a:r>
            <a:endParaRPr sz="1800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Uisuväljak</a:t>
            </a:r>
            <a:endParaRPr sz="1800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Leedrimarjade populaarsuse kasvatamine</a:t>
            </a:r>
            <a:endParaRPr sz="1800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29"/>
          <p:cNvSpPr txBox="1">
            <a:spLocks noGrp="1"/>
          </p:cNvSpPr>
          <p:nvPr>
            <p:ph type="body" idx="2"/>
          </p:nvPr>
        </p:nvSpPr>
        <p:spPr>
          <a:xfrm>
            <a:off x="45720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OHUD</a:t>
            </a:r>
            <a:endParaRPr sz="1800" u="sng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Klientide puudus</a:t>
            </a:r>
            <a:endParaRPr sz="1800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Kohalike häirimine</a:t>
            </a:r>
            <a:endParaRPr sz="1800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Tarbijate puudus</a:t>
            </a:r>
            <a:endParaRPr sz="1800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MEIE IDEE OHUD</a:t>
            </a:r>
            <a:endParaRPr sz="1800" u="sng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Ajakulukas</a:t>
            </a:r>
            <a:endParaRPr sz="1800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Alustamise kulud </a:t>
            </a:r>
            <a:endParaRPr sz="1800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Suur risk - kas tasub ära?</a:t>
            </a:r>
            <a:endParaRPr sz="1800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0575" y="-97450"/>
            <a:ext cx="9345152" cy="53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SWOT analüüs 1/2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5" name="Google Shape;145;p30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4092600" cy="3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VÕIMALUSED</a:t>
            </a:r>
            <a:endParaRPr sz="18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Kohaliku elu arendamine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Töökohad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Meditatsioonilaagrid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ÖÖD houses, Iglucraft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Uisuväljak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Leedrimarjade populaarsuse kasvatamine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30"/>
          <p:cNvSpPr txBox="1">
            <a:spLocks noGrp="1"/>
          </p:cNvSpPr>
          <p:nvPr>
            <p:ph type="body" idx="2"/>
          </p:nvPr>
        </p:nvSpPr>
        <p:spPr>
          <a:xfrm>
            <a:off x="45720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OHUD</a:t>
            </a:r>
            <a:endParaRPr sz="1800" u="sng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Klientide puudus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Kohalike häirimine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Tarbijate puudus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MEIE IDEE OHUD</a:t>
            </a:r>
            <a:endParaRPr sz="1800" u="sng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Ajakulukas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Alustamise kulud 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Suur risk - kas tasub ära?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0575" y="-97450"/>
            <a:ext cx="9345152" cy="53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SWOT analüüs 1/2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3" name="Google Shape;153;p31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4092600" cy="3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VÕIMALUSED</a:t>
            </a:r>
            <a:endParaRPr sz="1800" u="sng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Kohaliku elu arendamine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Töökohad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Meditatsioonilaagrid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ÖÖD houses, Iglucraft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Uisuväljak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Leedrimarjade populaarsuse kasvatamine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p31"/>
          <p:cNvSpPr txBox="1">
            <a:spLocks noGrp="1"/>
          </p:cNvSpPr>
          <p:nvPr>
            <p:ph type="body" idx="2"/>
          </p:nvPr>
        </p:nvSpPr>
        <p:spPr>
          <a:xfrm>
            <a:off x="45720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OHUD</a:t>
            </a:r>
            <a:endParaRPr sz="1800" u="sng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Klientide puudus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Kohalike häirimine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Tarbijate puudus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MEIE IDEE OHUD</a:t>
            </a:r>
            <a:endParaRPr sz="1800" u="sng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Ajakulukas</a:t>
            </a:r>
            <a:endParaRPr sz="1800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Alustamise kulud </a:t>
            </a:r>
            <a:endParaRPr sz="1800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 dirty="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Suur risk - kas tasub ära?</a:t>
            </a:r>
            <a:endParaRPr sz="1800"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0575" y="-97450"/>
            <a:ext cx="9345152" cy="53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SWOT analüüs 1/2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1" name="Google Shape;161;p32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4092600" cy="3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VÕIMALUSED</a:t>
            </a:r>
            <a:endParaRPr sz="18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Kohaliku elu arendamine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Töökohad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Meditatsioonilaagrid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ÖÖD houses, Iglucraft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Uisuväljak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Leedrimarjade populaarsuse kasvatamine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Google Shape;162;p32"/>
          <p:cNvSpPr txBox="1">
            <a:spLocks noGrp="1"/>
          </p:cNvSpPr>
          <p:nvPr>
            <p:ph type="body" idx="2"/>
          </p:nvPr>
        </p:nvSpPr>
        <p:spPr>
          <a:xfrm>
            <a:off x="45720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OHUD</a:t>
            </a:r>
            <a:endParaRPr sz="18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Klientide puudus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Kohalike häirimine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Tarbijate puudus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MEIE IDEE OHUD</a:t>
            </a:r>
            <a:endParaRPr sz="18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Ajakulukas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Alustamise kulud 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Suur risk - kas tasub ära?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80067"/>
            <a:ext cx="9144000" cy="610363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3"/>
          <p:cNvSpPr txBox="1">
            <a:spLocks noGrp="1"/>
          </p:cNvSpPr>
          <p:nvPr>
            <p:ph type="title"/>
          </p:nvPr>
        </p:nvSpPr>
        <p:spPr>
          <a:xfrm>
            <a:off x="311700" y="20077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SWOT analüüs 2/2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3"/>
          <p:cNvSpPr txBox="1">
            <a:spLocks noGrp="1"/>
          </p:cNvSpPr>
          <p:nvPr>
            <p:ph type="body" idx="1"/>
          </p:nvPr>
        </p:nvSpPr>
        <p:spPr>
          <a:xfrm>
            <a:off x="4746175" y="200775"/>
            <a:ext cx="3999900" cy="50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TUGEVUSED</a:t>
            </a:r>
            <a:endParaRPr sz="1800" u="sng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Sadamalinn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Teerist mandri ja saarte vahel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Rannad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Promenaad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Ravimuda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Kuursaal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Üritused/festivalid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Palju legende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Soodne koht leedrimarjade kasvamiseks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p33"/>
          <p:cNvSpPr txBox="1">
            <a:spLocks noGrp="1"/>
          </p:cNvSpPr>
          <p:nvPr>
            <p:ph type="body" idx="2"/>
          </p:nvPr>
        </p:nvSpPr>
        <p:spPr>
          <a:xfrm>
            <a:off x="311700" y="13009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NÕRKUSED</a:t>
            </a:r>
            <a:endParaRPr sz="1800" u="sng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Üpriski kaugel pealinnast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Puudub kiire ja mugav raudteetranspordi ühendus Tallinnaga 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Sagedased tormid ja kõrgvesi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Vähe töökohti ning madalad palgad</a:t>
            </a:r>
            <a:endParaRPr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1546</Words>
  <Application>Microsoft Office PowerPoint</Application>
  <PresentationFormat>On-screen Show (16:9)</PresentationFormat>
  <Paragraphs>394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Old Standard TT</vt:lpstr>
      <vt:lpstr>Arial</vt:lpstr>
      <vt:lpstr>Times New Roman</vt:lpstr>
      <vt:lpstr>Simple Light</vt:lpstr>
      <vt:lpstr>Paperback</vt:lpstr>
      <vt:lpstr>Läänemaa võlud</vt:lpstr>
      <vt:lpstr>Läänemaa eripärad</vt:lpstr>
      <vt:lpstr>Läänemaa eripärad</vt:lpstr>
      <vt:lpstr>Läänemaa eripärad</vt:lpstr>
      <vt:lpstr>SWOT analüüs 1/2</vt:lpstr>
      <vt:lpstr>SWOT analüüs 1/2</vt:lpstr>
      <vt:lpstr>SWOT analüüs 1/2</vt:lpstr>
      <vt:lpstr>SWOT analüüs 1/2</vt:lpstr>
      <vt:lpstr>SWOT analüüs 2/2 </vt:lpstr>
      <vt:lpstr>SWOT analüüs 2/2 </vt:lpstr>
      <vt:lpstr>SWOT analüüs 2/2 </vt:lpstr>
      <vt:lpstr>Ideed</vt:lpstr>
      <vt:lpstr>Ideed</vt:lpstr>
      <vt:lpstr>Ideed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Küsimuste tulemused- vastanuid 186 </vt:lpstr>
      <vt:lpstr>Kas Sa oled kuulnud leedrimarja kasulikest omadustest?</vt:lpstr>
      <vt:lpstr>Leedrimarjadest on võimalik valmistada mitmesuguseid tooteid. Milliste proovimisest järgnevatest valikutest oleksid Sina huvitatud?</vt:lpstr>
      <vt:lpstr>Kas Sa oled kunagi leedrimarja või mõnda sellest tehtud toodet tarbinud?</vt:lpstr>
      <vt:lpstr>Koostööpartnerid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Teostuse arvatav maksumus </vt:lpstr>
      <vt:lpstr>Prototüüp</vt:lpstr>
      <vt:lpstr>PowerPoint Presentation</vt:lpstr>
      <vt:lpstr>Idee väärtus ja heategu maailmale</vt:lpstr>
      <vt:lpstr>Idee väärtus ja heategu maailmale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Läänemaa võlud</dc:title>
  <dc:creator>Tiina</dc:creator>
  <cp:lastModifiedBy>Maire Vilbas</cp:lastModifiedBy>
  <cp:revision>2</cp:revision>
  <dcterms:modified xsi:type="dcterms:W3CDTF">2021-12-15T08:55:30Z</dcterms:modified>
</cp:coreProperties>
</file>