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embeddedFontLst>
    <p:embeddedFont>
      <p:font typeface="Merriweather" panose="020B0604020202020204" charset="-7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297741-83F0-46B7-A755-C53D95901AA8}">
  <a:tblStyle styleId="{BB297741-83F0-46B7-A755-C53D95901A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eas.ee/teenus/pereturismi-atraktsioonide-toetamine/" TargetMode="External"/><Relationship Id="rId3" Type="http://schemas.openxmlformats.org/officeDocument/2006/relationships/hyperlink" Target="https://www.eas.ee/teenus/ettevotte-arenguprogramm-2/" TargetMode="External"/><Relationship Id="rId7" Type="http://schemas.openxmlformats.org/officeDocument/2006/relationships/hyperlink" Target="https://www.eas.ee/teenus/suursundmuse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eas.ee/teenus/covid-turismiarimudelid/" TargetMode="External"/><Relationship Id="rId5" Type="http://schemas.openxmlformats.org/officeDocument/2006/relationships/hyperlink" Target="https://www.rtk.ee/toetused/toetuste-rakendamine/ettevotluskeskkond/starditoetus" TargetMode="External"/><Relationship Id="rId10" Type="http://schemas.openxmlformats.org/officeDocument/2006/relationships/hyperlink" Target="https://laanemaa.ee/rahastusvoimalused/" TargetMode="External"/><Relationship Id="rId4" Type="http://schemas.openxmlformats.org/officeDocument/2006/relationships/hyperlink" Target="https://www.eas.ee/teenus/turismiettevotete-arimudelite-rakendamise-toetus/" TargetMode="External"/><Relationship Id="rId9" Type="http://schemas.openxmlformats.org/officeDocument/2006/relationships/hyperlink" Target="https://www.eas.ee/teenus/ideekonkurs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d739ebd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d739ebd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Rauno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d3ba8a53b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d3ba8a53b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Kõik koos aga otsa võtab lahti jan </a:t>
            </a:r>
            <a:endParaRPr/>
          </a:p>
          <a:p>
            <a:pPr marL="0" lvl="0" indent="0" algn="l" rtl="0">
              <a:spcBef>
                <a:spcPts val="0"/>
              </a:spcBef>
              <a:spcAft>
                <a:spcPts val="0"/>
              </a:spcAft>
              <a:buNone/>
            </a:pPr>
            <a:r>
              <a:rPr lang="en"/>
              <a:t>Plaanime korraldada iga nädal 2 korda trenni millest 1 on üldfüüsiline ning teine masinal siis.</a:t>
            </a:r>
            <a:endParaRPr/>
          </a:p>
          <a:p>
            <a:pPr marL="0" lvl="0" indent="0" algn="l" rtl="0">
              <a:spcBef>
                <a:spcPts val="0"/>
              </a:spcBef>
              <a:spcAft>
                <a:spcPts val="0"/>
              </a:spcAft>
              <a:buNone/>
            </a:pPr>
            <a:r>
              <a:rPr lang="en"/>
              <a:t>Kui kõik läheb plaanipäraselt ning trennis käivad inimesed kohal ja lahtiolekuaegadel käib kah 6 inimest keskmiselt päevas kohal katame ära igakuised kulud ja arvutuste järgi on ka ootada kasumit.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d739ebdf7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d739ebdf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Andreas räägib:nii siin slaidil on siis meie hinnakiri ja kuidas me nende hindadeni jõudsime. Parem poolses tabelis on kirjas raja rendihind oma masinaga, turvavarustuse rent, ATV rent koos raja rendiga ja ka on võimalik turvavarustuse erinevaid osasid eraldi rentida kui midagi juba olemas on nagu näiteks kiiver. Vasakul tabelis on siis täpselt kirjas kuidas me selle hinnani jõudsime. Arvestasime sisse kütuse, hoolduse ehk kui ATV katki läheb siis oleks seda remondi raha kuskilt võtta, inimeste palk, kommunaalid ning arvestasime siise ka eksta raha tuluks et oleks äri ka kasumit.</a:t>
            </a:r>
            <a:endParaRPr/>
          </a:p>
          <a:p>
            <a:pPr marL="0" lvl="0" indent="0" algn="l" rtl="0">
              <a:spcBef>
                <a:spcPts val="0"/>
              </a:spcBef>
              <a:spcAft>
                <a:spcPts val="0"/>
              </a:spcAft>
              <a:buNone/>
            </a:pPr>
            <a:r>
              <a:rPr lang="en"/>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0a6ce3ef_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0a6ce3ef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d739ebdf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d739ebd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d739ebdf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d739ebdf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d0a6ce3ef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d0a6ce3ef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d0a6ce3ef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d0a6ce3ef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Rauno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d0a6ce3ef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d0a6ce3ef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Uku </a:t>
            </a:r>
            <a:br>
              <a:rPr lang="en"/>
            </a:br>
            <a:r>
              <a:rPr lang="en"/>
              <a:t>Maal elades on võimalik elada oma majas, mitte korteris, saab pidada loomi või lihtsalt loodust nautida, seega elu on stressivabam. Meie projekti tulemusena valmiv offroad keskus tooks piirkonda inimesi ning raha kindlasti juurde.</a:t>
            </a:r>
            <a:br>
              <a:rPr lang="en"/>
            </a:b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d0a6ce3ef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d0a6ce3e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Kõik koos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b619c48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b619c482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b619c482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b619c482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b619c482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b619c482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Uku</a:t>
            </a:r>
            <a:br>
              <a:rPr lang="en"/>
            </a:br>
            <a:r>
              <a:rPr lang="en"/>
              <a:t>Peamine reklaamimine toimiks läbi Instagrami ja Facebooki, kus saab suhteliselt odavalt osta reklaami näitamis teenust, ning slaidil on ka näha näiteplakatit. Lisaks tulime mõttele, et teha koostööd Kingitus.ee-ga, mis pakub inimestele erinevaid elamusi, mida siis saab kingituseks osta.</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b619c48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b619c48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Andreas räägib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d0a6ce3ef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d0a6ce3ef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Rauno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d0a6ce3ef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d0a6ce3e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Andreas räägib:Ülemisel pildi näeme me väga lihtsat joonist mille tegin ja siin peaks kõik vajalik olemas olema, et ridala offroad ralliparki töös hoida välja arvatud garaaz , kus ATV-eid hoiustada. Ja alumisel pildil on ridala karjäär mis asub umbes 15 km kaugusel Haapsalust  ja  see on see koht kus hakkab kõik see toimuma.  (kes veel ei teadnud).</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d0a6ce3ef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d0a6ce3ef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JnMarkus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1200 kuus peaks minema raja hooldusele.</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Kütus on arvestatud trennide jaoks. 10km tunnis.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Arvutasime ka maa rendi välja ning kommunaalid.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Palga peale läheb tööandjal igakuiselt 6244eurot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Euroopa Regionaalarengu Fond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Euroopa Maaelu Arengu fond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3">
                  <a:extLst>
                    <a:ext uri="{A12FA001-AC4F-418D-AE19-62706E023703}">
                      <ahyp:hlinkClr xmlns:ahyp="http://schemas.microsoft.com/office/drawing/2018/hyperlinkcolor" val="tx"/>
                    </a:ext>
                  </a:extLst>
                </a:hlinkClick>
              </a:rPr>
              <a:t>https://www.eas.ee/teenus/ettevotte-arenguprogramm-2/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4">
                  <a:extLst>
                    <a:ext uri="{A12FA001-AC4F-418D-AE19-62706E023703}">
                      <ahyp:hlinkClr xmlns:ahyp="http://schemas.microsoft.com/office/drawing/2018/hyperlinkcolor" val="tx"/>
                    </a:ext>
                  </a:extLst>
                </a:hlinkClick>
              </a:rPr>
              <a:t>https://www.eas.ee/teenus/turismiettevotete-arimudelite-rakendamise-toetus/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5">
                  <a:extLst>
                    <a:ext uri="{A12FA001-AC4F-418D-AE19-62706E023703}">
                      <ahyp:hlinkClr xmlns:ahyp="http://schemas.microsoft.com/office/drawing/2018/hyperlinkcolor" val="tx"/>
                    </a:ext>
                  </a:extLst>
                </a:hlinkClick>
              </a:rPr>
              <a:t>https://www.rtk.ee/toetused/toetuste-rakendamine/ettevotluskeskkond/starditoetus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6">
                  <a:extLst>
                    <a:ext uri="{A12FA001-AC4F-418D-AE19-62706E023703}">
                      <ahyp:hlinkClr xmlns:ahyp="http://schemas.microsoft.com/office/drawing/2018/hyperlinkcolor" val="tx"/>
                    </a:ext>
                  </a:extLst>
                </a:hlinkClick>
              </a:rPr>
              <a:t>https://www.eas.ee/teenus/covid-turismiarimudelid/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7">
                  <a:extLst>
                    <a:ext uri="{A12FA001-AC4F-418D-AE19-62706E023703}">
                      <ahyp:hlinkClr xmlns:ahyp="http://schemas.microsoft.com/office/drawing/2018/hyperlinkcolor" val="tx"/>
                    </a:ext>
                  </a:extLst>
                </a:hlinkClick>
              </a:rPr>
              <a:t>https://www.eas.ee/teenus/suursundmused/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8">
                  <a:extLst>
                    <a:ext uri="{A12FA001-AC4F-418D-AE19-62706E023703}">
                      <ahyp:hlinkClr xmlns:ahyp="http://schemas.microsoft.com/office/drawing/2018/hyperlinkcolor" val="tx"/>
                    </a:ext>
                  </a:extLst>
                </a:hlinkClick>
              </a:rPr>
              <a:t>https://www.eas.ee/teenus/pereturismi-atraktsioonide-toetamine/</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9">
                  <a:extLst>
                    <a:ext uri="{A12FA001-AC4F-418D-AE19-62706E023703}">
                      <ahyp:hlinkClr xmlns:ahyp="http://schemas.microsoft.com/office/drawing/2018/hyperlinkcolor" val="tx"/>
                    </a:ext>
                  </a:extLst>
                </a:hlinkClick>
              </a:rPr>
              <a:t>https://www.eas.ee/teenus/ideekonkurss/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u="sng">
                <a:solidFill>
                  <a:srgbClr val="1155CC"/>
                </a:solidFill>
                <a:hlinkClick r:id="rId10">
                  <a:extLst>
                    <a:ext uri="{A12FA001-AC4F-418D-AE19-62706E023703}">
                      <ahyp:hlinkClr xmlns:ahyp="http://schemas.microsoft.com/office/drawing/2018/hyperlinkcolor" val="tx"/>
                    </a:ext>
                  </a:extLst>
                </a:hlinkClick>
              </a:rPr>
              <a:t>https://laanemaa.ee/rahastusvoimalused/</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d3ba8a53b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d3ba8a53b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aasturid.e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ridala.wixsite.com/ridalaoffroad/2014-meed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8" y="519144"/>
            <a:ext cx="85206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Ridala </a:t>
            </a:r>
            <a:r>
              <a:rPr lang="en" i="1"/>
              <a:t>Offroad</a:t>
            </a:r>
            <a:r>
              <a:rPr lang="en"/>
              <a:t> </a:t>
            </a:r>
            <a:endParaRPr/>
          </a:p>
        </p:txBody>
      </p:sp>
      <p:sp>
        <p:nvSpPr>
          <p:cNvPr id="65" name="Google Shape;65;p13"/>
          <p:cNvSpPr txBox="1">
            <a:spLocks noGrp="1"/>
          </p:cNvSpPr>
          <p:nvPr>
            <p:ph type="subTitle" idx="1"/>
          </p:nvPr>
        </p:nvSpPr>
        <p:spPr>
          <a:xfrm>
            <a:off x="311700" y="1894125"/>
            <a:ext cx="8832300" cy="26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U. K. Neemre</a:t>
            </a:r>
            <a:endParaRPr/>
          </a:p>
          <a:p>
            <a:pPr marL="0" lvl="0" indent="0" algn="l" rtl="0">
              <a:spcBef>
                <a:spcPts val="0"/>
              </a:spcBef>
              <a:spcAft>
                <a:spcPts val="0"/>
              </a:spcAft>
              <a:buNone/>
            </a:pPr>
            <a:r>
              <a:rPr lang="en"/>
              <a:t>    A. Harik</a:t>
            </a:r>
            <a:endParaRPr/>
          </a:p>
          <a:p>
            <a:pPr marL="0" lvl="0" indent="0" algn="l" rtl="0">
              <a:spcBef>
                <a:spcPts val="0"/>
              </a:spcBef>
              <a:spcAft>
                <a:spcPts val="0"/>
              </a:spcAft>
              <a:buNone/>
            </a:pPr>
            <a:r>
              <a:rPr lang="en"/>
              <a:t>    R. Pohlak</a:t>
            </a:r>
            <a:endParaRPr/>
          </a:p>
          <a:p>
            <a:pPr marL="0" lvl="0" indent="0" algn="l" rtl="0">
              <a:spcBef>
                <a:spcPts val="0"/>
              </a:spcBef>
              <a:spcAft>
                <a:spcPts val="0"/>
              </a:spcAft>
              <a:buNone/>
            </a:pPr>
            <a:r>
              <a:rPr lang="en"/>
              <a:t>    K.-R. Kuusk</a:t>
            </a:r>
            <a:endParaRPr/>
          </a:p>
          <a:p>
            <a:pPr marL="0" lvl="0" indent="0" algn="l" rtl="0">
              <a:spcBef>
                <a:spcPts val="0"/>
              </a:spcBef>
              <a:spcAft>
                <a:spcPts val="0"/>
              </a:spcAft>
              <a:buNone/>
            </a:pPr>
            <a:r>
              <a:rPr lang="en"/>
              <a:t>    E. E. Laht</a:t>
            </a:r>
            <a:endParaRPr/>
          </a:p>
          <a:p>
            <a:pPr marL="0" lvl="0" indent="0" algn="l" rtl="0">
              <a:spcBef>
                <a:spcPts val="0"/>
              </a:spcBef>
              <a:spcAft>
                <a:spcPts val="0"/>
              </a:spcAft>
              <a:buNone/>
            </a:pPr>
            <a:r>
              <a:rPr lang="en"/>
              <a:t>    J. M. Maasepp</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Tööjõud</a:t>
            </a:r>
            <a:endParaRPr/>
          </a:p>
        </p:txBody>
      </p:sp>
      <p:sp>
        <p:nvSpPr>
          <p:cNvPr id="134" name="Google Shape;134;p23"/>
          <p:cNvSpPr txBox="1">
            <a:spLocks noGrp="1"/>
          </p:cNvSpPr>
          <p:nvPr>
            <p:ph type="body" idx="1"/>
          </p:nvPr>
        </p:nvSpPr>
        <p:spPr>
          <a:xfrm>
            <a:off x="4572000" y="381300"/>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rPr>
              <a:t>Mehaanik, töömees, logistik - 1000€ (neto)</a:t>
            </a:r>
            <a:endParaRPr sz="1500">
              <a:solidFill>
                <a:srgbClr val="000000"/>
              </a:solidFill>
            </a:endParaRPr>
          </a:p>
          <a:p>
            <a:pPr marL="0" lvl="0" indent="0" algn="l" rtl="0">
              <a:spcBef>
                <a:spcPts val="1600"/>
              </a:spcBef>
              <a:spcAft>
                <a:spcPts val="0"/>
              </a:spcAft>
              <a:buNone/>
            </a:pPr>
            <a:br>
              <a:rPr lang="en" sz="1500">
                <a:solidFill>
                  <a:srgbClr val="000000"/>
                </a:solidFill>
              </a:rPr>
            </a:br>
            <a:r>
              <a:rPr lang="en" sz="1500">
                <a:solidFill>
                  <a:srgbClr val="000000"/>
                </a:solidFill>
              </a:rPr>
              <a:t>Instruktor, abiline - 900€ (neto)</a:t>
            </a:r>
            <a:endParaRPr sz="1500">
              <a:solidFill>
                <a:srgbClr val="000000"/>
              </a:solidFill>
            </a:endParaRPr>
          </a:p>
          <a:p>
            <a:pPr marL="0" lvl="0" indent="0" algn="l" rtl="0">
              <a:spcBef>
                <a:spcPts val="1600"/>
              </a:spcBef>
              <a:spcAft>
                <a:spcPts val="0"/>
              </a:spcAft>
              <a:buNone/>
            </a:pPr>
            <a:br>
              <a:rPr lang="en" sz="1500">
                <a:solidFill>
                  <a:srgbClr val="000000"/>
                </a:solidFill>
              </a:rPr>
            </a:br>
            <a:r>
              <a:rPr lang="en" sz="1500">
                <a:solidFill>
                  <a:srgbClr val="000000"/>
                </a:solidFill>
              </a:rPr>
              <a:t>Instruktor, abiline - 900€ (neto)</a:t>
            </a:r>
            <a:endParaRPr sz="1500">
              <a:solidFill>
                <a:srgbClr val="000000"/>
              </a:solidFill>
            </a:endParaRPr>
          </a:p>
          <a:p>
            <a:pPr marL="0" lvl="0" indent="0" algn="l" rtl="0">
              <a:spcBef>
                <a:spcPts val="1600"/>
              </a:spcBef>
              <a:spcAft>
                <a:spcPts val="1600"/>
              </a:spcAft>
              <a:buNone/>
            </a:pPr>
            <a:br>
              <a:rPr lang="en" sz="1500">
                <a:solidFill>
                  <a:srgbClr val="000000"/>
                </a:solidFill>
              </a:rPr>
            </a:br>
            <a:r>
              <a:rPr lang="en" sz="1500">
                <a:solidFill>
                  <a:srgbClr val="000000"/>
                </a:solidFill>
              </a:rPr>
              <a:t>Juhataja, admin, kohvikuteenindaja -1200€ (neto) </a:t>
            </a:r>
            <a:endParaRPr sz="1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Tulud</a:t>
            </a:r>
            <a:endParaRPr/>
          </a:p>
        </p:txBody>
      </p:sp>
      <p:sp>
        <p:nvSpPr>
          <p:cNvPr id="140" name="Google Shape;140;p24"/>
          <p:cNvSpPr txBox="1">
            <a:spLocks noGrp="1"/>
          </p:cNvSpPr>
          <p:nvPr>
            <p:ph type="body" idx="1"/>
          </p:nvPr>
        </p:nvSpPr>
        <p:spPr>
          <a:xfrm>
            <a:off x="4434000" y="500925"/>
            <a:ext cx="4239000" cy="402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dirty="0">
                <a:solidFill>
                  <a:srgbClr val="000000"/>
                </a:solidFill>
              </a:rPr>
              <a:t>Tulud:</a:t>
            </a:r>
            <a:br>
              <a:rPr lang="en" sz="1400" b="1" dirty="0">
                <a:solidFill>
                  <a:srgbClr val="000000"/>
                </a:solidFill>
              </a:rPr>
            </a:br>
            <a:r>
              <a:rPr lang="en" sz="1400" dirty="0">
                <a:solidFill>
                  <a:srgbClr val="000000"/>
                </a:solidFill>
              </a:rPr>
              <a:t>Trennid: 3580€/kuu (20 inimest x 179€/kuus)</a:t>
            </a:r>
            <a:br>
              <a:rPr lang="en" sz="1400" dirty="0">
                <a:solidFill>
                  <a:srgbClr val="000000"/>
                </a:solidFill>
              </a:rPr>
            </a:br>
            <a:r>
              <a:rPr lang="en" sz="1400" dirty="0">
                <a:solidFill>
                  <a:srgbClr val="000000"/>
                </a:solidFill>
              </a:rPr>
              <a:t>(2 korda nädalas trenne</a:t>
            </a:r>
            <a:r>
              <a:rPr lang="et-EE" sz="1400" dirty="0">
                <a:solidFill>
                  <a:srgbClr val="000000"/>
                </a:solidFill>
              </a:rPr>
              <a:t> </a:t>
            </a:r>
            <a:r>
              <a:rPr lang="en" sz="1400" dirty="0">
                <a:solidFill>
                  <a:srgbClr val="000000"/>
                </a:solidFill>
              </a:rPr>
              <a:t>(1 üldfüüsiline, 1 masinal))</a:t>
            </a:r>
            <a:endParaRPr sz="1400" dirty="0">
              <a:solidFill>
                <a:srgbClr val="000000"/>
              </a:solidFill>
            </a:endParaRPr>
          </a:p>
          <a:p>
            <a:pPr marL="0" lvl="0" indent="0" algn="l" rtl="0">
              <a:lnSpc>
                <a:spcPct val="100000"/>
              </a:lnSpc>
              <a:spcBef>
                <a:spcPts val="1600"/>
              </a:spcBef>
              <a:spcAft>
                <a:spcPts val="0"/>
              </a:spcAft>
              <a:buNone/>
            </a:pPr>
            <a:r>
              <a:rPr lang="en" sz="1400" dirty="0">
                <a:solidFill>
                  <a:srgbClr val="000000"/>
                </a:solidFill>
              </a:rPr>
              <a:t>Üritused: Firmaüritus/Sünnipäevaüritus (kuni 40 inimest, kuni 7h) 275€ ruumi rent + kohvikuteenus 95€ (kohvikus toidu eest tuleb maksta lisaks, saab ka ette tellida)</a:t>
            </a:r>
            <a:r>
              <a:rPr lang="et-EE" sz="1400" dirty="0">
                <a:solidFill>
                  <a:srgbClr val="000000"/>
                </a:solidFill>
              </a:rPr>
              <a:t>.</a:t>
            </a:r>
            <a:endParaRPr sz="1400" dirty="0">
              <a:solidFill>
                <a:srgbClr val="000000"/>
              </a:solidFill>
            </a:endParaRPr>
          </a:p>
          <a:p>
            <a:pPr marL="0" lvl="0" indent="0" algn="l" rtl="0">
              <a:lnSpc>
                <a:spcPct val="100000"/>
              </a:lnSpc>
              <a:spcBef>
                <a:spcPts val="1600"/>
              </a:spcBef>
              <a:spcAft>
                <a:spcPts val="0"/>
              </a:spcAft>
              <a:buNone/>
            </a:pPr>
            <a:r>
              <a:rPr lang="en" sz="1400" dirty="0">
                <a:solidFill>
                  <a:srgbClr val="000000"/>
                </a:solidFill>
              </a:rPr>
              <a:t>Igapäevane lahtiolekuaeg: 4608€/kuu (lootuses, et vähemalt 6  inimest päevas, 16 päeva kuus käib).</a:t>
            </a:r>
            <a:endParaRPr sz="1400" dirty="0">
              <a:solidFill>
                <a:srgbClr val="000000"/>
              </a:solidFill>
            </a:endParaRPr>
          </a:p>
          <a:p>
            <a:pPr marL="0" lvl="0" indent="0" algn="l" rtl="0">
              <a:lnSpc>
                <a:spcPct val="100000"/>
              </a:lnSpc>
              <a:spcBef>
                <a:spcPts val="1600"/>
              </a:spcBef>
              <a:spcAft>
                <a:spcPts val="1600"/>
              </a:spcAft>
              <a:buNone/>
            </a:pPr>
            <a:r>
              <a:rPr lang="en" sz="1400" dirty="0">
                <a:solidFill>
                  <a:srgbClr val="000000"/>
                </a:solidFill>
              </a:rPr>
              <a:t>Kuised tulud katavad kuised kulud. Ning oodata on väikest kasumit</a:t>
            </a:r>
            <a:r>
              <a:rPr lang="et-EE" sz="1400" dirty="0">
                <a:solidFill>
                  <a:srgbClr val="000000"/>
                </a:solidFill>
              </a:rPr>
              <a:t>.</a:t>
            </a:r>
            <a:endParaRPr sz="1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0" y="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Igapäevane hinnakiri</a:t>
            </a:r>
            <a:endParaRPr/>
          </a:p>
        </p:txBody>
      </p:sp>
      <p:graphicFrame>
        <p:nvGraphicFramePr>
          <p:cNvPr id="146" name="Google Shape;146;p25"/>
          <p:cNvGraphicFramePr/>
          <p:nvPr/>
        </p:nvGraphicFramePr>
        <p:xfrm>
          <a:off x="0" y="1347992"/>
          <a:ext cx="4323600" cy="3796970"/>
        </p:xfrm>
        <a:graphic>
          <a:graphicData uri="http://schemas.openxmlformats.org/drawingml/2006/table">
            <a:tbl>
              <a:tblPr>
                <a:noFill/>
                <a:tableStyleId>{BB297741-83F0-46B7-A755-C53D95901AA8}</a:tableStyleId>
              </a:tblPr>
              <a:tblGrid>
                <a:gridCol w="1441200">
                  <a:extLst>
                    <a:ext uri="{9D8B030D-6E8A-4147-A177-3AD203B41FA5}">
                      <a16:colId xmlns:a16="http://schemas.microsoft.com/office/drawing/2014/main" val="20000"/>
                    </a:ext>
                  </a:extLst>
                </a:gridCol>
                <a:gridCol w="1441200">
                  <a:extLst>
                    <a:ext uri="{9D8B030D-6E8A-4147-A177-3AD203B41FA5}">
                      <a16:colId xmlns:a16="http://schemas.microsoft.com/office/drawing/2014/main" val="20001"/>
                    </a:ext>
                  </a:extLst>
                </a:gridCol>
                <a:gridCol w="1441200">
                  <a:extLst>
                    <a:ext uri="{9D8B030D-6E8A-4147-A177-3AD203B41FA5}">
                      <a16:colId xmlns:a16="http://schemas.microsoft.com/office/drawing/2014/main" val="20002"/>
                    </a:ext>
                  </a:extLst>
                </a:gridCol>
              </a:tblGrid>
              <a:tr h="1205150">
                <a:tc>
                  <a:txBody>
                    <a:bodyPr/>
                    <a:lstStyle/>
                    <a:p>
                      <a:pPr marL="0" lvl="0" indent="0" algn="l" rtl="0">
                        <a:spcBef>
                          <a:spcPts val="0"/>
                        </a:spcBef>
                        <a:spcAft>
                          <a:spcPts val="0"/>
                        </a:spcAft>
                        <a:buNone/>
                      </a:pPr>
                      <a:endParaRPr sz="2300"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2300" b="1">
                          <a:solidFill>
                            <a:srgbClr val="FFFFFF"/>
                          </a:solidFill>
                        </a:rPr>
                        <a:t>1H ATV </a:t>
                      </a:r>
                      <a:endParaRPr sz="2300" b="1">
                        <a:solidFill>
                          <a:srgbClr val="FFFFFF"/>
                        </a:solidFill>
                      </a:endParaRPr>
                    </a:p>
                    <a:p>
                      <a:pPr marL="0" lvl="0" indent="0" algn="l" rtl="0">
                        <a:spcBef>
                          <a:spcPts val="0"/>
                        </a:spcBef>
                        <a:spcAft>
                          <a:spcPts val="0"/>
                        </a:spcAft>
                        <a:buNone/>
                      </a:pPr>
                      <a:r>
                        <a:rPr lang="en" sz="1000" b="1">
                          <a:solidFill>
                            <a:srgbClr val="FFFFFF"/>
                          </a:solidFill>
                        </a:rPr>
                        <a:t>RENT JA  RADA </a:t>
                      </a:r>
                      <a:endParaRPr sz="1000" b="1">
                        <a:solidFill>
                          <a:srgbClr val="FFFFFF"/>
                        </a:solidFill>
                      </a:endParaRPr>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2300" b="1">
                          <a:solidFill>
                            <a:srgbClr val="FFFFFF"/>
                          </a:solidFill>
                        </a:rPr>
                        <a:t>2,5H ATV</a:t>
                      </a:r>
                      <a:endParaRPr sz="2300" b="1">
                        <a:solidFill>
                          <a:srgbClr val="FFFFFF"/>
                        </a:solidFill>
                      </a:endParaRPr>
                    </a:p>
                    <a:p>
                      <a:pPr marL="0" lvl="0" indent="0" algn="l" rtl="0">
                        <a:spcBef>
                          <a:spcPts val="0"/>
                        </a:spcBef>
                        <a:spcAft>
                          <a:spcPts val="0"/>
                        </a:spcAft>
                        <a:buNone/>
                      </a:pPr>
                      <a:r>
                        <a:rPr lang="en" sz="1300" b="1">
                          <a:solidFill>
                            <a:srgbClr val="FFFFFF"/>
                          </a:solidFill>
                        </a:rPr>
                        <a:t>RENT JA RADA</a:t>
                      </a:r>
                      <a:endParaRPr sz="1300" b="1">
                        <a:solidFill>
                          <a:srgbClr val="FFFFFF"/>
                        </a:solidFill>
                      </a:endParaRPr>
                    </a:p>
                  </a:txBody>
                  <a:tcPr marL="91425" marR="91425" marT="91425" marB="91425"/>
                </a:tc>
                <a:extLst>
                  <a:ext uri="{0D108BD9-81ED-4DB2-BD59-A6C34878D82A}">
                    <a16:rowId xmlns:a16="http://schemas.microsoft.com/office/drawing/2014/main" val="10000"/>
                  </a:ext>
                </a:extLst>
              </a:tr>
              <a:tr h="396450">
                <a:tc>
                  <a:txBody>
                    <a:bodyPr/>
                    <a:lstStyle/>
                    <a:p>
                      <a:pPr marL="0" lvl="0" indent="0" algn="l" rtl="0">
                        <a:spcBef>
                          <a:spcPts val="0"/>
                        </a:spcBef>
                        <a:spcAft>
                          <a:spcPts val="0"/>
                        </a:spcAft>
                        <a:buNone/>
                      </a:pPr>
                      <a:r>
                        <a:rPr lang="en" b="1">
                          <a:solidFill>
                            <a:srgbClr val="FFFFFF"/>
                          </a:solidFill>
                        </a:rPr>
                        <a:t>KÜTUS</a:t>
                      </a:r>
                      <a:endParaRPr b="1">
                        <a:solidFill>
                          <a:srgbClr val="FFFFFF"/>
                        </a:solidFill>
                      </a:endParaRPr>
                    </a:p>
                  </a:txBody>
                  <a:tcPr marL="91425" marR="91425" marT="91425" marB="91425">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b="1">
                          <a:solidFill>
                            <a:srgbClr val="FFFFFF"/>
                          </a:solidFill>
                        </a:rPr>
                        <a:t>8€</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20€</a:t>
                      </a:r>
                      <a:endParaRPr b="1">
                        <a:solidFill>
                          <a:srgbClr val="FFFFFF"/>
                        </a:solidFill>
                      </a:endParaRPr>
                    </a:p>
                  </a:txBody>
                  <a:tcPr marL="91425" marR="91425" marT="91425" marB="91425"/>
                </a:tc>
                <a:extLst>
                  <a:ext uri="{0D108BD9-81ED-4DB2-BD59-A6C34878D82A}">
                    <a16:rowId xmlns:a16="http://schemas.microsoft.com/office/drawing/2014/main" val="10001"/>
                  </a:ext>
                </a:extLst>
              </a:tr>
              <a:tr h="396450">
                <a:tc>
                  <a:txBody>
                    <a:bodyPr/>
                    <a:lstStyle/>
                    <a:p>
                      <a:pPr marL="0" lvl="0" indent="0" algn="l" rtl="0">
                        <a:spcBef>
                          <a:spcPts val="0"/>
                        </a:spcBef>
                        <a:spcAft>
                          <a:spcPts val="0"/>
                        </a:spcAft>
                        <a:buNone/>
                      </a:pPr>
                      <a:r>
                        <a:rPr lang="en" b="1">
                          <a:solidFill>
                            <a:srgbClr val="FFFFFF"/>
                          </a:solidFill>
                        </a:rPr>
                        <a:t>HOOLDUS</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8€</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20€</a:t>
                      </a:r>
                      <a:endParaRPr b="1">
                        <a:solidFill>
                          <a:srgbClr val="FFFFFF"/>
                        </a:solidFill>
                      </a:endParaRPr>
                    </a:p>
                  </a:txBody>
                  <a:tcPr marL="91425" marR="91425" marT="91425" marB="91425"/>
                </a:tc>
                <a:extLst>
                  <a:ext uri="{0D108BD9-81ED-4DB2-BD59-A6C34878D82A}">
                    <a16:rowId xmlns:a16="http://schemas.microsoft.com/office/drawing/2014/main" val="10002"/>
                  </a:ext>
                </a:extLst>
              </a:tr>
              <a:tr h="396450">
                <a:tc>
                  <a:txBody>
                    <a:bodyPr/>
                    <a:lstStyle/>
                    <a:p>
                      <a:pPr marL="0" lvl="0" indent="0" algn="l" rtl="0">
                        <a:spcBef>
                          <a:spcPts val="0"/>
                        </a:spcBef>
                        <a:spcAft>
                          <a:spcPts val="0"/>
                        </a:spcAft>
                        <a:buNone/>
                      </a:pPr>
                      <a:r>
                        <a:rPr lang="en" b="1">
                          <a:solidFill>
                            <a:srgbClr val="FFFFFF"/>
                          </a:solidFill>
                        </a:rPr>
                        <a:t>PALK</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8</a:t>
                      </a:r>
                      <a:r>
                        <a:rPr lang="en" sz="1300" b="1">
                          <a:solidFill>
                            <a:srgbClr val="FFFFFF"/>
                          </a:solidFill>
                          <a:latin typeface="Roboto"/>
                          <a:ea typeface="Roboto"/>
                          <a:cs typeface="Roboto"/>
                          <a:sym typeface="Roboto"/>
                        </a:rPr>
                        <a:t>€ </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20€</a:t>
                      </a:r>
                      <a:endParaRPr b="1">
                        <a:solidFill>
                          <a:srgbClr val="FFFFFF"/>
                        </a:solidFill>
                      </a:endParaRPr>
                    </a:p>
                  </a:txBody>
                  <a:tcPr marL="91425" marR="91425" marT="91425" marB="91425"/>
                </a:tc>
                <a:extLst>
                  <a:ext uri="{0D108BD9-81ED-4DB2-BD59-A6C34878D82A}">
                    <a16:rowId xmlns:a16="http://schemas.microsoft.com/office/drawing/2014/main" val="10003"/>
                  </a:ext>
                </a:extLst>
              </a:tr>
              <a:tr h="608150">
                <a:tc>
                  <a:txBody>
                    <a:bodyPr/>
                    <a:lstStyle/>
                    <a:p>
                      <a:pPr marL="0" lvl="0" indent="0" algn="l" rtl="0">
                        <a:spcBef>
                          <a:spcPts val="0"/>
                        </a:spcBef>
                        <a:spcAft>
                          <a:spcPts val="0"/>
                        </a:spcAft>
                        <a:buNone/>
                      </a:pPr>
                      <a:r>
                        <a:rPr lang="en" b="1">
                          <a:solidFill>
                            <a:srgbClr val="FFFFFF"/>
                          </a:solidFill>
                        </a:rPr>
                        <a:t>KOMMUNAALID</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4</a:t>
                      </a:r>
                      <a:r>
                        <a:rPr lang="en" sz="1300" b="1">
                          <a:solidFill>
                            <a:srgbClr val="FFFFFF"/>
                          </a:solidFill>
                          <a:latin typeface="Roboto"/>
                          <a:ea typeface="Roboto"/>
                          <a:cs typeface="Roboto"/>
                          <a:sym typeface="Roboto"/>
                        </a:rPr>
                        <a:t>€ </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8€</a:t>
                      </a:r>
                      <a:endParaRPr b="1">
                        <a:solidFill>
                          <a:srgbClr val="FFFFFF"/>
                        </a:solidFill>
                      </a:endParaRPr>
                    </a:p>
                  </a:txBody>
                  <a:tcPr marL="91425" marR="91425" marT="91425" marB="91425"/>
                </a:tc>
                <a:extLst>
                  <a:ext uri="{0D108BD9-81ED-4DB2-BD59-A6C34878D82A}">
                    <a16:rowId xmlns:a16="http://schemas.microsoft.com/office/drawing/2014/main" val="10004"/>
                  </a:ext>
                </a:extLst>
              </a:tr>
              <a:tr h="396450">
                <a:tc>
                  <a:txBody>
                    <a:bodyPr/>
                    <a:lstStyle/>
                    <a:p>
                      <a:pPr marL="0" lvl="0" indent="0" algn="l" rtl="0">
                        <a:spcBef>
                          <a:spcPts val="0"/>
                        </a:spcBef>
                        <a:spcAft>
                          <a:spcPts val="0"/>
                        </a:spcAft>
                        <a:buNone/>
                      </a:pPr>
                      <a:r>
                        <a:rPr lang="en" b="1">
                          <a:solidFill>
                            <a:srgbClr val="FFFFFF"/>
                          </a:solidFill>
                        </a:rPr>
                        <a:t>TULU</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6</a:t>
                      </a:r>
                      <a:r>
                        <a:rPr lang="en" sz="1300" b="1">
                          <a:solidFill>
                            <a:srgbClr val="FFFFFF"/>
                          </a:solidFill>
                          <a:latin typeface="Roboto"/>
                          <a:ea typeface="Roboto"/>
                          <a:cs typeface="Roboto"/>
                          <a:sym typeface="Roboto"/>
                        </a:rPr>
                        <a:t>€ </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10€</a:t>
                      </a:r>
                      <a:endParaRPr b="1">
                        <a:solidFill>
                          <a:srgbClr val="FFFFFF"/>
                        </a:solidFill>
                      </a:endParaRPr>
                    </a:p>
                  </a:txBody>
                  <a:tcPr marL="91425" marR="91425" marT="91425" marB="91425"/>
                </a:tc>
                <a:extLst>
                  <a:ext uri="{0D108BD9-81ED-4DB2-BD59-A6C34878D82A}">
                    <a16:rowId xmlns:a16="http://schemas.microsoft.com/office/drawing/2014/main" val="10005"/>
                  </a:ext>
                </a:extLst>
              </a:tr>
              <a:tr h="396450">
                <a:tc>
                  <a:txBody>
                    <a:bodyPr/>
                    <a:lstStyle/>
                    <a:p>
                      <a:pPr marL="0" lvl="0" indent="0" algn="l" rtl="0">
                        <a:spcBef>
                          <a:spcPts val="0"/>
                        </a:spcBef>
                        <a:spcAft>
                          <a:spcPts val="0"/>
                        </a:spcAft>
                        <a:buNone/>
                      </a:pPr>
                      <a:r>
                        <a:rPr lang="en" b="1">
                          <a:solidFill>
                            <a:srgbClr val="FFFFFF"/>
                          </a:solidFill>
                        </a:rPr>
                        <a:t>KOKKU</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34</a:t>
                      </a:r>
                      <a:r>
                        <a:rPr lang="en" sz="1300" b="1">
                          <a:solidFill>
                            <a:srgbClr val="FFFFFF"/>
                          </a:solidFill>
                          <a:latin typeface="Roboto"/>
                          <a:ea typeface="Roboto"/>
                          <a:cs typeface="Roboto"/>
                          <a:sym typeface="Roboto"/>
                        </a:rPr>
                        <a:t>€ </a:t>
                      </a:r>
                      <a:endParaRPr b="1">
                        <a:solidFill>
                          <a:srgbClr val="FFFFFF"/>
                        </a:solidFill>
                      </a:endParaRPr>
                    </a:p>
                  </a:txBody>
                  <a:tcPr marL="91425" marR="91425" marT="91425" marB="91425"/>
                </a:tc>
                <a:tc>
                  <a:txBody>
                    <a:bodyPr/>
                    <a:lstStyle/>
                    <a:p>
                      <a:pPr marL="0" lvl="0" indent="0" algn="l" rtl="0">
                        <a:spcBef>
                          <a:spcPts val="0"/>
                        </a:spcBef>
                        <a:spcAft>
                          <a:spcPts val="0"/>
                        </a:spcAft>
                        <a:buNone/>
                      </a:pPr>
                      <a:r>
                        <a:rPr lang="en" b="1">
                          <a:solidFill>
                            <a:srgbClr val="FFFFFF"/>
                          </a:solidFill>
                        </a:rPr>
                        <a:t>78€</a:t>
                      </a:r>
                      <a:endParaRPr b="1">
                        <a:solidFill>
                          <a:srgbClr val="FFFFFF"/>
                        </a:solidFill>
                      </a:endParaRPr>
                    </a:p>
                  </a:txBody>
                  <a:tcPr marL="91425" marR="91425" marT="91425" marB="91425"/>
                </a:tc>
                <a:extLst>
                  <a:ext uri="{0D108BD9-81ED-4DB2-BD59-A6C34878D82A}">
                    <a16:rowId xmlns:a16="http://schemas.microsoft.com/office/drawing/2014/main" val="10006"/>
                  </a:ext>
                </a:extLst>
              </a:tr>
            </a:tbl>
          </a:graphicData>
        </a:graphic>
      </p:graphicFrame>
      <p:graphicFrame>
        <p:nvGraphicFramePr>
          <p:cNvPr id="147" name="Google Shape;147;p25"/>
          <p:cNvGraphicFramePr/>
          <p:nvPr>
            <p:extLst>
              <p:ext uri="{D42A27DB-BD31-4B8C-83A1-F6EECF244321}">
                <p14:modId xmlns:p14="http://schemas.microsoft.com/office/powerpoint/2010/main" val="2137748176"/>
              </p:ext>
            </p:extLst>
          </p:nvPr>
        </p:nvGraphicFramePr>
        <p:xfrm>
          <a:off x="4323600" y="0"/>
          <a:ext cx="4820400" cy="5229170"/>
        </p:xfrm>
        <a:graphic>
          <a:graphicData uri="http://schemas.openxmlformats.org/drawingml/2006/table">
            <a:tbl>
              <a:tblPr>
                <a:noFill/>
                <a:tableStyleId>{BB297741-83F0-46B7-A755-C53D95901AA8}</a:tableStyleId>
              </a:tblPr>
              <a:tblGrid>
                <a:gridCol w="1606800">
                  <a:extLst>
                    <a:ext uri="{9D8B030D-6E8A-4147-A177-3AD203B41FA5}">
                      <a16:colId xmlns:a16="http://schemas.microsoft.com/office/drawing/2014/main" val="20000"/>
                    </a:ext>
                  </a:extLst>
                </a:gridCol>
                <a:gridCol w="1606800">
                  <a:extLst>
                    <a:ext uri="{9D8B030D-6E8A-4147-A177-3AD203B41FA5}">
                      <a16:colId xmlns:a16="http://schemas.microsoft.com/office/drawing/2014/main" val="20001"/>
                    </a:ext>
                  </a:extLst>
                </a:gridCol>
                <a:gridCol w="1606800">
                  <a:extLst>
                    <a:ext uri="{9D8B030D-6E8A-4147-A177-3AD203B41FA5}">
                      <a16:colId xmlns:a16="http://schemas.microsoft.com/office/drawing/2014/main" val="20002"/>
                    </a:ext>
                  </a:extLst>
                </a:gridCol>
              </a:tblGrid>
              <a:tr h="623700">
                <a:tc>
                  <a:txBody>
                    <a:bodyPr/>
                    <a:lstStyle/>
                    <a:p>
                      <a:pPr marL="0" lvl="0" indent="0" algn="l" rtl="0">
                        <a:spcBef>
                          <a:spcPts val="0"/>
                        </a:spcBef>
                        <a:spcAft>
                          <a:spcPts val="0"/>
                        </a:spcAft>
                        <a:buNone/>
                      </a:pP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sz="1800" b="1">
                          <a:solidFill>
                            <a:srgbClr val="133D86"/>
                          </a:solidFill>
                        </a:rPr>
                        <a:t>1H </a:t>
                      </a:r>
                      <a:endParaRPr sz="1800"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sz="1800" b="1">
                          <a:solidFill>
                            <a:srgbClr val="133D86"/>
                          </a:solidFill>
                        </a:rPr>
                        <a:t>2,5H</a:t>
                      </a:r>
                      <a:endParaRPr sz="1800"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0"/>
                  </a:ext>
                </a:extLst>
              </a:tr>
              <a:tr h="609225">
                <a:tc>
                  <a:txBody>
                    <a:bodyPr/>
                    <a:lstStyle/>
                    <a:p>
                      <a:pPr marL="0" lvl="0" indent="0" algn="l" rtl="0">
                        <a:spcBef>
                          <a:spcPts val="0"/>
                        </a:spcBef>
                        <a:spcAft>
                          <a:spcPts val="0"/>
                        </a:spcAft>
                        <a:buNone/>
                      </a:pPr>
                      <a:r>
                        <a:rPr lang="en" b="1">
                          <a:solidFill>
                            <a:srgbClr val="133D86"/>
                          </a:solidFill>
                        </a:rPr>
                        <a:t>Raja rent oma masinaga</a:t>
                      </a: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11</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19</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1"/>
                  </a:ext>
                </a:extLst>
              </a:tr>
              <a:tr h="1245450">
                <a:tc>
                  <a:txBody>
                    <a:bodyPr/>
                    <a:lstStyle/>
                    <a:p>
                      <a:pPr marL="0" lvl="0" indent="0" algn="l" rtl="0">
                        <a:spcBef>
                          <a:spcPts val="0"/>
                        </a:spcBef>
                        <a:spcAft>
                          <a:spcPts val="0"/>
                        </a:spcAft>
                        <a:buNone/>
                      </a:pPr>
                      <a:r>
                        <a:rPr lang="en" b="1" dirty="0">
                          <a:solidFill>
                            <a:srgbClr val="133D86"/>
                          </a:solidFill>
                        </a:rPr>
                        <a:t>Turvavarustuse rent (kiiver+kindad+</a:t>
                      </a:r>
                      <a:endParaRPr lang="et-EE" b="1" dirty="0">
                        <a:solidFill>
                          <a:srgbClr val="133D86"/>
                        </a:solidFill>
                      </a:endParaRPr>
                    </a:p>
                    <a:p>
                      <a:pPr marL="0" lvl="0" indent="0" algn="l" rtl="0">
                        <a:spcBef>
                          <a:spcPts val="0"/>
                        </a:spcBef>
                        <a:spcAft>
                          <a:spcPts val="0"/>
                        </a:spcAft>
                        <a:buNone/>
                      </a:pPr>
                      <a:r>
                        <a:rPr lang="en" b="1" dirty="0">
                          <a:solidFill>
                            <a:srgbClr val="133D86"/>
                          </a:solidFill>
                        </a:rPr>
                        <a:t>rüü+ prillid)</a:t>
                      </a:r>
                      <a:endParaRPr b="1" dirty="0">
                        <a:solidFill>
                          <a:srgbClr val="133D86"/>
                        </a:solidFill>
                      </a:endParaRPr>
                    </a:p>
                    <a:p>
                      <a:pPr marL="0" lvl="0" indent="0" algn="l" rtl="0">
                        <a:spcBef>
                          <a:spcPts val="0"/>
                        </a:spcBef>
                        <a:spcAft>
                          <a:spcPts val="0"/>
                        </a:spcAft>
                        <a:buNone/>
                      </a:pPr>
                      <a:endParaRPr b="1" dirty="0">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14</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b="1">
                          <a:solidFill>
                            <a:srgbClr val="133D86"/>
                          </a:solidFill>
                        </a:rPr>
                        <a:t>16€</a:t>
                      </a:r>
                      <a:endParaRPr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2"/>
                  </a:ext>
                </a:extLst>
              </a:tr>
              <a:tr h="536000">
                <a:tc>
                  <a:txBody>
                    <a:bodyPr/>
                    <a:lstStyle/>
                    <a:p>
                      <a:pPr marL="0" lvl="0" indent="0" algn="l" rtl="0">
                        <a:spcBef>
                          <a:spcPts val="0"/>
                        </a:spcBef>
                        <a:spcAft>
                          <a:spcPts val="0"/>
                        </a:spcAft>
                        <a:buNone/>
                      </a:pPr>
                      <a:r>
                        <a:rPr lang="en" b="1">
                          <a:solidFill>
                            <a:srgbClr val="133D86"/>
                          </a:solidFill>
                        </a:rPr>
                        <a:t>Kiiver eraldi</a:t>
                      </a:r>
                      <a:endParaRPr b="1">
                        <a:solidFill>
                          <a:srgbClr val="133D86"/>
                        </a:solidFill>
                      </a:endParaRPr>
                    </a:p>
                  </a:txBody>
                  <a:tcPr marL="91425" marR="91425" marT="91425" marB="91425">
                    <a:lnR w="9525" cap="flat" cmpd="sng">
                      <a:solidFill>
                        <a:srgbClr val="000000"/>
                      </a:solidFill>
                      <a:prstDash val="solid"/>
                      <a:round/>
                      <a:headEnd type="none" w="sm" len="sm"/>
                      <a:tailEnd type="none" w="sm" len="sm"/>
                    </a:lnR>
                    <a:solidFill>
                      <a:srgbClr val="FFF2CC"/>
                    </a:solidFill>
                  </a:tcPr>
                </a:tc>
                <a:tc>
                  <a:txBody>
                    <a:bodyPr/>
                    <a:lstStyle/>
                    <a:p>
                      <a:pPr marL="0" lvl="0" indent="0" algn="l" rtl="0">
                        <a:spcBef>
                          <a:spcPts val="0"/>
                        </a:spcBef>
                        <a:spcAft>
                          <a:spcPts val="0"/>
                        </a:spcAft>
                        <a:buNone/>
                      </a:pPr>
                      <a:r>
                        <a:rPr lang="en" b="1">
                          <a:solidFill>
                            <a:srgbClr val="133D86"/>
                          </a:solidFill>
                        </a:rPr>
                        <a:t>4</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b="1">
                          <a:solidFill>
                            <a:srgbClr val="133D86"/>
                          </a:solidFill>
                        </a:rPr>
                        <a:t>5€</a:t>
                      </a:r>
                      <a:endParaRPr b="1">
                        <a:solidFill>
                          <a:srgbClr val="133D86"/>
                        </a:solidFill>
                      </a:endParaRPr>
                    </a:p>
                  </a:txBody>
                  <a:tcPr marL="91425" marR="91425" marT="91425" marB="91425">
                    <a:lnL w="9525" cap="flat" cmpd="sng">
                      <a:solidFill>
                        <a:srgbClr val="000000"/>
                      </a:solidFill>
                      <a:prstDash val="solid"/>
                      <a:round/>
                      <a:headEnd type="none" w="sm" len="sm"/>
                      <a:tailEnd type="none" w="sm" len="sm"/>
                    </a:lnL>
                    <a:solidFill>
                      <a:srgbClr val="FFF2CC"/>
                    </a:solidFill>
                  </a:tcPr>
                </a:tc>
                <a:extLst>
                  <a:ext uri="{0D108BD9-81ED-4DB2-BD59-A6C34878D82A}">
                    <a16:rowId xmlns:a16="http://schemas.microsoft.com/office/drawing/2014/main" val="10003"/>
                  </a:ext>
                </a:extLst>
              </a:tr>
              <a:tr h="536000">
                <a:tc>
                  <a:txBody>
                    <a:bodyPr/>
                    <a:lstStyle/>
                    <a:p>
                      <a:pPr marL="0" lvl="0" indent="0" algn="l" rtl="0">
                        <a:spcBef>
                          <a:spcPts val="0"/>
                        </a:spcBef>
                        <a:spcAft>
                          <a:spcPts val="0"/>
                        </a:spcAft>
                        <a:buNone/>
                      </a:pPr>
                      <a:r>
                        <a:rPr lang="en" b="1">
                          <a:solidFill>
                            <a:srgbClr val="133D86"/>
                          </a:solidFill>
                        </a:rPr>
                        <a:t>Prillid</a:t>
                      </a: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4</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b="1">
                          <a:solidFill>
                            <a:srgbClr val="133D86"/>
                          </a:solidFill>
                        </a:rPr>
                        <a:t>5€</a:t>
                      </a:r>
                      <a:endParaRPr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4"/>
                  </a:ext>
                </a:extLst>
              </a:tr>
              <a:tr h="536000">
                <a:tc>
                  <a:txBody>
                    <a:bodyPr/>
                    <a:lstStyle/>
                    <a:p>
                      <a:pPr marL="0" lvl="0" indent="0" algn="l" rtl="0">
                        <a:spcBef>
                          <a:spcPts val="0"/>
                        </a:spcBef>
                        <a:spcAft>
                          <a:spcPts val="0"/>
                        </a:spcAft>
                        <a:buNone/>
                      </a:pPr>
                      <a:r>
                        <a:rPr lang="en" b="1">
                          <a:solidFill>
                            <a:srgbClr val="133D86"/>
                          </a:solidFill>
                        </a:rPr>
                        <a:t>Kindad</a:t>
                      </a: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2</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b="1">
                          <a:solidFill>
                            <a:srgbClr val="133D86"/>
                          </a:solidFill>
                        </a:rPr>
                        <a:t>3€</a:t>
                      </a:r>
                      <a:endParaRPr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5"/>
                  </a:ext>
                </a:extLst>
              </a:tr>
              <a:tr h="569125">
                <a:tc>
                  <a:txBody>
                    <a:bodyPr/>
                    <a:lstStyle/>
                    <a:p>
                      <a:pPr marL="0" lvl="0" indent="0" algn="l" rtl="0">
                        <a:spcBef>
                          <a:spcPts val="0"/>
                        </a:spcBef>
                        <a:spcAft>
                          <a:spcPts val="0"/>
                        </a:spcAft>
                        <a:buNone/>
                      </a:pPr>
                      <a:r>
                        <a:rPr lang="et-EE" b="1" dirty="0">
                          <a:solidFill>
                            <a:srgbClr val="133D86"/>
                          </a:solidFill>
                        </a:rPr>
                        <a:t>Rüü</a:t>
                      </a:r>
                      <a:endParaRPr b="1" dirty="0">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9</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b="1">
                          <a:solidFill>
                            <a:srgbClr val="133D86"/>
                          </a:solidFill>
                        </a:rPr>
                        <a:t>10€</a:t>
                      </a:r>
                      <a:endParaRPr b="1">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6"/>
                  </a:ext>
                </a:extLst>
              </a:tr>
              <a:tr h="569125">
                <a:tc>
                  <a:txBody>
                    <a:bodyPr/>
                    <a:lstStyle/>
                    <a:p>
                      <a:pPr marL="0" lvl="0" indent="0" algn="l" rtl="0">
                        <a:spcBef>
                          <a:spcPts val="0"/>
                        </a:spcBef>
                        <a:spcAft>
                          <a:spcPts val="0"/>
                        </a:spcAft>
                        <a:buNone/>
                      </a:pPr>
                      <a:r>
                        <a:rPr lang="en" b="1">
                          <a:solidFill>
                            <a:srgbClr val="133D86"/>
                          </a:solidFill>
                        </a:rPr>
                        <a:t>ATV rent ja rada</a:t>
                      </a:r>
                      <a:endParaRPr b="1">
                        <a:solidFill>
                          <a:srgbClr val="133D86"/>
                        </a:solidFill>
                      </a:endParaRPr>
                    </a:p>
                  </a:txBody>
                  <a:tcPr marL="91425" marR="91425" marT="91425" marB="91425">
                    <a:solidFill>
                      <a:srgbClr val="FFF2CC"/>
                    </a:solidFill>
                  </a:tcPr>
                </a:tc>
                <a:tc>
                  <a:txBody>
                    <a:bodyPr/>
                    <a:lstStyle/>
                    <a:p>
                      <a:pPr marL="0" lvl="0" indent="0" algn="l" rtl="0">
                        <a:spcBef>
                          <a:spcPts val="0"/>
                        </a:spcBef>
                        <a:spcAft>
                          <a:spcPts val="0"/>
                        </a:spcAft>
                        <a:buNone/>
                      </a:pPr>
                      <a:r>
                        <a:rPr lang="en" b="1">
                          <a:solidFill>
                            <a:srgbClr val="133D86"/>
                          </a:solidFill>
                        </a:rPr>
                        <a:t>34</a:t>
                      </a:r>
                      <a:r>
                        <a:rPr lang="en" b="1">
                          <a:solidFill>
                            <a:srgbClr val="133D86"/>
                          </a:solidFill>
                          <a:latin typeface="Roboto"/>
                          <a:ea typeface="Roboto"/>
                          <a:cs typeface="Roboto"/>
                          <a:sym typeface="Roboto"/>
                        </a:rPr>
                        <a:t>€</a:t>
                      </a:r>
                      <a:endParaRPr b="1">
                        <a:solidFill>
                          <a:srgbClr val="133D86"/>
                        </a:solidFill>
                      </a:endParaRPr>
                    </a:p>
                  </a:txBody>
                  <a:tcPr marL="91425" marR="91425" marT="91425" marB="91425">
                    <a:lnT w="9525" cap="flat" cmpd="sng">
                      <a:solidFill>
                        <a:srgbClr val="000000"/>
                      </a:solidFill>
                      <a:prstDash val="solid"/>
                      <a:round/>
                      <a:headEnd type="none" w="sm" len="sm"/>
                      <a:tailEnd type="none" w="sm" len="sm"/>
                    </a:lnT>
                    <a:solidFill>
                      <a:srgbClr val="FFF2CC"/>
                    </a:solidFill>
                  </a:tcPr>
                </a:tc>
                <a:tc>
                  <a:txBody>
                    <a:bodyPr/>
                    <a:lstStyle/>
                    <a:p>
                      <a:pPr marL="0" lvl="0" indent="0" algn="l" rtl="0">
                        <a:spcBef>
                          <a:spcPts val="0"/>
                        </a:spcBef>
                        <a:spcAft>
                          <a:spcPts val="0"/>
                        </a:spcAft>
                        <a:buNone/>
                      </a:pPr>
                      <a:r>
                        <a:rPr lang="en" b="1" dirty="0">
                          <a:solidFill>
                            <a:srgbClr val="133D86"/>
                          </a:solidFill>
                        </a:rPr>
                        <a:t>78</a:t>
                      </a:r>
                      <a:r>
                        <a:rPr lang="en" b="1" dirty="0">
                          <a:solidFill>
                            <a:srgbClr val="133D86"/>
                          </a:solidFill>
                          <a:latin typeface="Roboto"/>
                          <a:ea typeface="Roboto"/>
                          <a:cs typeface="Roboto"/>
                          <a:sym typeface="Roboto"/>
                        </a:rPr>
                        <a:t>€</a:t>
                      </a:r>
                      <a:endParaRPr b="1" dirty="0">
                        <a:solidFill>
                          <a:srgbClr val="133D86"/>
                        </a:solidFill>
                      </a:endParaRPr>
                    </a:p>
                  </a:txBody>
                  <a:tcPr marL="91425" marR="91425" marT="91425" marB="91425">
                    <a:solidFill>
                      <a:srgbClr val="FFF2C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522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Suurüritus</a:t>
            </a:r>
            <a:endParaRPr/>
          </a:p>
          <a:p>
            <a:pPr marL="0" lvl="0" indent="0" algn="l" rtl="0">
              <a:spcBef>
                <a:spcPts val="0"/>
              </a:spcBef>
              <a:spcAft>
                <a:spcPts val="0"/>
              </a:spcAft>
              <a:buNone/>
            </a:pPr>
            <a:endParaRPr/>
          </a:p>
          <a:p>
            <a:pPr marL="0" lvl="0" indent="0" algn="l" rtl="0">
              <a:spcBef>
                <a:spcPts val="0"/>
              </a:spcBef>
              <a:spcAft>
                <a:spcPts val="0"/>
              </a:spcAft>
              <a:buNone/>
            </a:pPr>
            <a:r>
              <a:rPr lang="en" sz="1400"/>
              <a:t>Iga-aastane üritus, kestab kuus päeva, augustis</a:t>
            </a:r>
            <a:endParaRPr sz="1400"/>
          </a:p>
        </p:txBody>
      </p:sp>
      <p:sp>
        <p:nvSpPr>
          <p:cNvPr id="153" name="Google Shape;153;p26"/>
          <p:cNvSpPr txBox="1">
            <a:spLocks noGrp="1"/>
          </p:cNvSpPr>
          <p:nvPr>
            <p:ph type="body" idx="1"/>
          </p:nvPr>
        </p:nvSpPr>
        <p:spPr>
          <a:xfrm>
            <a:off x="4623100" y="500925"/>
            <a:ext cx="4166400" cy="38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rPr>
              <a:t>Ürituse kava:</a:t>
            </a:r>
            <a:endParaRPr sz="2800">
              <a:solidFill>
                <a:srgbClr val="000000"/>
              </a:solidFill>
            </a:endParaRPr>
          </a:p>
          <a:p>
            <a:pPr marL="457200" lvl="0" indent="-317500" algn="l" rtl="0">
              <a:spcBef>
                <a:spcPts val="1600"/>
              </a:spcBef>
              <a:spcAft>
                <a:spcPts val="0"/>
              </a:spcAft>
              <a:buClr>
                <a:srgbClr val="000000"/>
              </a:buClr>
              <a:buSzPts val="1400"/>
              <a:buAutoNum type="arabicPeriod"/>
            </a:pPr>
            <a:r>
              <a:rPr lang="en" sz="1400">
                <a:solidFill>
                  <a:srgbClr val="000000"/>
                </a:solidFill>
              </a:rPr>
              <a:t>Päev- ATV-d/</a:t>
            </a:r>
            <a:r>
              <a:rPr lang="en" sz="1400" i="1">
                <a:solidFill>
                  <a:srgbClr val="000000"/>
                </a:solidFill>
              </a:rPr>
              <a:t>quadid</a:t>
            </a:r>
            <a:endParaRPr sz="1400" i="1">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Päev- krossimootorrattad</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Päev- modifitseeritud autod I klass</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Päev- modifitseeritud autod II klass</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Päev- finaalid</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Päev- autasustamine</a:t>
            </a:r>
            <a:endParaRPr sz="1400">
              <a:solidFill>
                <a:srgbClr val="000000"/>
              </a:solidFill>
            </a:endParaRPr>
          </a:p>
          <a:p>
            <a:pPr marL="0" lvl="0" indent="0" algn="l" rtl="0">
              <a:spcBef>
                <a:spcPts val="1600"/>
              </a:spcBef>
              <a:spcAft>
                <a:spcPts val="0"/>
              </a:spcAft>
              <a:buNone/>
            </a:pPr>
            <a:endParaRPr sz="1100">
              <a:solidFill>
                <a:srgbClr val="000000"/>
              </a:solidFill>
              <a:highlight>
                <a:srgbClr val="FFFFFF"/>
              </a:highlight>
            </a:endParaRPr>
          </a:p>
          <a:p>
            <a:pPr marL="0" lvl="0" indent="0" algn="l" rtl="0">
              <a:lnSpc>
                <a:spcPct val="100000"/>
              </a:lnSpc>
              <a:spcBef>
                <a:spcPts val="1600"/>
              </a:spcBef>
              <a:spcAft>
                <a:spcPts val="0"/>
              </a:spcAft>
              <a:buNone/>
            </a:pPr>
            <a:endParaRPr sz="1100">
              <a:solidFill>
                <a:srgbClr val="000000"/>
              </a:solidFill>
              <a:highlight>
                <a:srgbClr val="FFFFFF"/>
              </a:highlight>
            </a:endParaRPr>
          </a:p>
          <a:p>
            <a:pPr marL="0" lvl="0" indent="0" algn="l" rtl="0">
              <a:spcBef>
                <a:spcPts val="1600"/>
              </a:spcBef>
              <a:spcAft>
                <a:spcPts val="1600"/>
              </a:spcAft>
              <a:buNone/>
            </a:pPr>
            <a:br>
              <a:rPr lang="en" sz="1400">
                <a:solidFill>
                  <a:srgbClr val="000000"/>
                </a:solidFill>
              </a:rPr>
            </a:b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Suurüritus</a:t>
            </a:r>
            <a:endParaRPr/>
          </a:p>
        </p:txBody>
      </p:sp>
      <p:sp>
        <p:nvSpPr>
          <p:cNvPr id="159" name="Google Shape;159;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rPr>
              <a:t>Hinnakiri:</a:t>
            </a:r>
            <a:endParaRPr sz="28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Pealtvaatajatele, ühe inimese pilet:</a:t>
            </a:r>
            <a:br>
              <a:rPr lang="en" sz="1400">
                <a:solidFill>
                  <a:srgbClr val="000000"/>
                </a:solidFill>
              </a:rPr>
            </a:br>
            <a:r>
              <a:rPr lang="en" sz="1400">
                <a:solidFill>
                  <a:srgbClr val="000000"/>
                </a:solidFill>
              </a:rPr>
              <a:t>1 päev- 13</a:t>
            </a:r>
            <a:r>
              <a:rPr lang="en" sz="1400">
                <a:solidFill>
                  <a:srgbClr val="000000"/>
                </a:solidFill>
                <a:highlight>
                  <a:schemeClr val="lt1"/>
                </a:highlight>
              </a:rPr>
              <a:t>€</a:t>
            </a:r>
            <a:br>
              <a:rPr lang="en" sz="1400">
                <a:solidFill>
                  <a:srgbClr val="000000"/>
                </a:solidFill>
              </a:rPr>
            </a:br>
            <a:r>
              <a:rPr lang="en" sz="1400">
                <a:solidFill>
                  <a:srgbClr val="000000"/>
                </a:solidFill>
              </a:rPr>
              <a:t>Kogu ürituse pilet - 65</a:t>
            </a:r>
            <a:r>
              <a:rPr lang="en" sz="1400">
                <a:solidFill>
                  <a:srgbClr val="000000"/>
                </a:solidFill>
                <a:highlight>
                  <a:schemeClr val="lt1"/>
                </a:highlight>
              </a:rPr>
              <a:t>€ </a:t>
            </a:r>
            <a:r>
              <a:rPr lang="en" sz="1400">
                <a:solidFill>
                  <a:srgbClr val="000000"/>
                </a:solidFill>
              </a:rPr>
              <a:t>(6 päeva)</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Sõitja osalustasu - 40</a:t>
            </a:r>
            <a:r>
              <a:rPr lang="en" sz="1400">
                <a:solidFill>
                  <a:srgbClr val="000000"/>
                </a:solidFill>
                <a:highlight>
                  <a:schemeClr val="lt1"/>
                </a:highlight>
              </a:rPr>
              <a:t>€</a:t>
            </a:r>
            <a:br>
              <a:rPr lang="en" sz="1400">
                <a:solidFill>
                  <a:srgbClr val="000000"/>
                </a:solidFill>
              </a:rPr>
            </a:br>
            <a:endParaRPr sz="1400">
              <a:solidFill>
                <a:srgbClr val="000000"/>
              </a:solidFill>
            </a:endParaRPr>
          </a:p>
          <a:p>
            <a:pPr marL="457200" lvl="0" indent="-317500" algn="l" rtl="0">
              <a:spcBef>
                <a:spcPts val="0"/>
              </a:spcBef>
              <a:spcAft>
                <a:spcPts val="0"/>
              </a:spcAft>
              <a:buClr>
                <a:srgbClr val="000000"/>
              </a:buClr>
              <a:buSzPts val="1400"/>
              <a:buChar char="●"/>
            </a:pPr>
            <a:r>
              <a:rPr lang="en" sz="1400" i="1">
                <a:solidFill>
                  <a:srgbClr val="000000"/>
                </a:solidFill>
              </a:rPr>
              <a:t>RV</a:t>
            </a:r>
            <a:r>
              <a:rPr lang="en" sz="1400">
                <a:solidFill>
                  <a:srgbClr val="000000"/>
                </a:solidFill>
              </a:rPr>
              <a:t>/Haagismaja koht - 1 ööpäev 10€ (ürituse terve kestvuse ajaks 50€)</a:t>
            </a:r>
            <a:br>
              <a:rPr lang="en" sz="1400">
                <a:solidFill>
                  <a:srgbClr val="000000"/>
                </a:solidFill>
              </a:rPr>
            </a:b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Telkimiskoht - 1</a:t>
            </a:r>
            <a:r>
              <a:rPr lang="en" sz="1400">
                <a:solidFill>
                  <a:srgbClr val="000000"/>
                </a:solidFill>
                <a:highlight>
                  <a:schemeClr val="lt1"/>
                </a:highlight>
              </a:rPr>
              <a:t>€ ööpäev</a:t>
            </a:r>
            <a:br>
              <a:rPr lang="en" sz="1400">
                <a:solidFill>
                  <a:srgbClr val="000000"/>
                </a:solidFill>
                <a:highlight>
                  <a:schemeClr val="lt1"/>
                </a:highlight>
              </a:rPr>
            </a:br>
            <a:endParaRPr sz="1400">
              <a:solidFill>
                <a:srgbClr val="000000"/>
              </a:solidFill>
              <a:highlight>
                <a:schemeClr val="lt1"/>
              </a:highlight>
            </a:endParaRPr>
          </a:p>
          <a:p>
            <a:pPr marL="0" lvl="0" indent="0" algn="l" rtl="0">
              <a:spcBef>
                <a:spcPts val="1600"/>
              </a:spcBef>
              <a:spcAft>
                <a:spcPts val="1600"/>
              </a:spcAft>
              <a:buNone/>
            </a:pPr>
            <a:endParaRPr sz="2800"/>
          </a:p>
        </p:txBody>
      </p:sp>
      <p:sp>
        <p:nvSpPr>
          <p:cNvPr id="160" name="Google Shape;160;p27"/>
          <p:cNvSpPr txBox="1"/>
          <p:nvPr/>
        </p:nvSpPr>
        <p:spPr>
          <a:xfrm>
            <a:off x="182350" y="1004125"/>
            <a:ext cx="3387000" cy="29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1"/>
                </a:solidFill>
                <a:latin typeface="Roboto"/>
                <a:ea typeface="Roboto"/>
                <a:cs typeface="Roboto"/>
                <a:sym typeface="Roboto"/>
              </a:rPr>
              <a:t>Varasemate sündmuste põhjal arvestame, et inimesi käib läbi ligi 250. Võistlejate hulk jääb 50-70 juurde.</a:t>
            </a:r>
            <a:endParaRPr sz="1100">
              <a:solidFill>
                <a:schemeClr val="lt1"/>
              </a:solidFill>
              <a:latin typeface="Roboto"/>
              <a:ea typeface="Roboto"/>
              <a:cs typeface="Roboto"/>
              <a:sym typeface="Roboto"/>
            </a:endParaRPr>
          </a:p>
          <a:p>
            <a:pPr marL="0" lvl="0" indent="0" algn="l" rtl="0">
              <a:spcBef>
                <a:spcPts val="0"/>
              </a:spcBef>
              <a:spcAft>
                <a:spcPts val="0"/>
              </a:spcAft>
              <a:buNone/>
            </a:pP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Kui iga pealtvaataja käiks kohal x päeva, saaksime piletituluks:</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2 päeva = 6500€</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4 päeva = 13000€</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6 päeva = 16250€</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Nende keskmine, millega arvestame, oleks 12 000 €</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50 osaleja puhul oleks tulu 2000€, 70 osaleja puhul 2800€</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Kui 20% pealtvaatajatest võtaks haagismaja koha või telkimiskoha, oleks lisatulu 2500€ / 300€</a:t>
            </a:r>
            <a:endParaRPr sz="1100">
              <a:solidFill>
                <a:schemeClr val="lt1"/>
              </a:solidFill>
              <a:latin typeface="Roboto"/>
              <a:ea typeface="Roboto"/>
              <a:cs typeface="Roboto"/>
              <a:sym typeface="Roboto"/>
            </a:endParaRPr>
          </a:p>
          <a:p>
            <a:pPr marL="0" lvl="0" indent="0" algn="l" rtl="0">
              <a:spcBef>
                <a:spcPts val="0"/>
              </a:spcBef>
              <a:spcAft>
                <a:spcPts val="0"/>
              </a:spcAft>
              <a:buNone/>
            </a:pPr>
            <a:r>
              <a:rPr lang="en" sz="1100">
                <a:solidFill>
                  <a:schemeClr val="lt1"/>
                </a:solidFill>
                <a:latin typeface="Roboto"/>
                <a:ea typeface="Roboto"/>
                <a:cs typeface="Roboto"/>
                <a:sym typeface="Roboto"/>
              </a:rPr>
              <a:t>Isegi kehval juhul teenime suurürituselt 16800€</a:t>
            </a:r>
            <a:endParaRPr sz="1100">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Suurüritus</a:t>
            </a:r>
            <a:endParaRPr/>
          </a:p>
        </p:txBody>
      </p:sp>
      <p:sp>
        <p:nvSpPr>
          <p:cNvPr id="166" name="Google Shape;166;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000000"/>
                </a:solidFill>
                <a:highlight>
                  <a:schemeClr val="lt1"/>
                </a:highlight>
              </a:rPr>
              <a:t>Lisad:</a:t>
            </a:r>
            <a:endParaRPr sz="2800" dirty="0">
              <a:solidFill>
                <a:srgbClr val="000000"/>
              </a:solidFill>
              <a:highlight>
                <a:schemeClr val="lt1"/>
              </a:highlight>
            </a:endParaRPr>
          </a:p>
          <a:p>
            <a:pPr marL="457200" lvl="0" indent="-317500" algn="l" rtl="0">
              <a:spcBef>
                <a:spcPts val="1600"/>
              </a:spcBef>
              <a:spcAft>
                <a:spcPts val="0"/>
              </a:spcAft>
              <a:buClr>
                <a:srgbClr val="000000"/>
              </a:buClr>
              <a:buSzPts val="1400"/>
              <a:buChar char="●"/>
            </a:pPr>
            <a:r>
              <a:rPr lang="en" sz="1400" dirty="0">
                <a:solidFill>
                  <a:srgbClr val="000000"/>
                </a:solidFill>
                <a:highlight>
                  <a:schemeClr val="lt1"/>
                </a:highlight>
              </a:rPr>
              <a:t>Suveniirid/meened T-särgid, nokamütsid, saunalinad, saunamütsid, kohvitassid, pastakad (tarnehinnale paneme oma hinna juurde, et kasumit saada)</a:t>
            </a:r>
            <a:r>
              <a:rPr lang="et-EE" sz="1400" dirty="0">
                <a:solidFill>
                  <a:srgbClr val="000000"/>
                </a:solidFill>
                <a:highlight>
                  <a:schemeClr val="lt1"/>
                </a:highlight>
              </a:rPr>
              <a:t>.</a:t>
            </a:r>
            <a:endParaRPr sz="1400" dirty="0">
              <a:solidFill>
                <a:srgbClr val="000000"/>
              </a:solidFill>
              <a:highlight>
                <a:schemeClr val="lt1"/>
              </a:highlight>
            </a:endParaRPr>
          </a:p>
          <a:p>
            <a:pPr marL="457200" lvl="0" indent="-317500" algn="l" rtl="0">
              <a:spcBef>
                <a:spcPts val="0"/>
              </a:spcBef>
              <a:spcAft>
                <a:spcPts val="0"/>
              </a:spcAft>
              <a:buClr>
                <a:srgbClr val="000000"/>
              </a:buClr>
              <a:buSzPts val="1400"/>
              <a:buChar char="●"/>
            </a:pPr>
            <a:r>
              <a:rPr lang="en" sz="1400" dirty="0">
                <a:solidFill>
                  <a:srgbClr val="000000"/>
                </a:solidFill>
                <a:highlight>
                  <a:schemeClr val="lt1"/>
                </a:highlight>
              </a:rPr>
              <a:t>Lisatoitlustusteenused, toiduautod.</a:t>
            </a:r>
            <a:endParaRPr sz="1400" dirty="0">
              <a:solidFill>
                <a:srgbClr val="000000"/>
              </a:solidFill>
              <a:highlight>
                <a:schemeClr val="lt1"/>
              </a:highlight>
            </a:endParaRPr>
          </a:p>
        </p:txBody>
      </p:sp>
      <p:pic>
        <p:nvPicPr>
          <p:cNvPr id="167" name="Google Shape;167;p28"/>
          <p:cNvPicPr preferRelativeResize="0"/>
          <p:nvPr/>
        </p:nvPicPr>
        <p:blipFill rotWithShape="1">
          <a:blip r:embed="rId3">
            <a:alphaModFix/>
          </a:blip>
          <a:srcRect l="12187" r="10136" b="8045"/>
          <a:stretch/>
        </p:blipFill>
        <p:spPr>
          <a:xfrm>
            <a:off x="666050" y="1532575"/>
            <a:ext cx="2582849" cy="3129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Piirkond ja kogukond</a:t>
            </a:r>
            <a:endParaRPr dirty="0"/>
          </a:p>
        </p:txBody>
      </p:sp>
      <p:sp>
        <p:nvSpPr>
          <p:cNvPr id="173" name="Google Shape;173;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rgbClr val="000000"/>
                </a:solidFill>
              </a:rPr>
              <a:t>Kohalik elanikkond ~20 000 inimest</a:t>
            </a:r>
            <a:endParaRPr sz="1500" dirty="0"/>
          </a:p>
          <a:p>
            <a:pPr marL="914400" lvl="0" indent="0" algn="l" rtl="0">
              <a:spcBef>
                <a:spcPts val="0"/>
              </a:spcBef>
              <a:spcAft>
                <a:spcPts val="0"/>
              </a:spcAft>
              <a:buNone/>
            </a:pPr>
            <a:endParaRPr sz="1500" dirty="0">
              <a:solidFill>
                <a:srgbClr val="000000"/>
              </a:solidFill>
            </a:endParaRPr>
          </a:p>
          <a:p>
            <a:pPr marL="0" lvl="0" indent="0" algn="l" rtl="0">
              <a:spcBef>
                <a:spcPts val="0"/>
              </a:spcBef>
              <a:spcAft>
                <a:spcPts val="0"/>
              </a:spcAft>
              <a:buNone/>
            </a:pPr>
            <a:r>
              <a:rPr lang="en" sz="1500" dirty="0">
                <a:solidFill>
                  <a:srgbClr val="000000"/>
                </a:solidFill>
              </a:rPr>
              <a:t>Tööle ja asjaga tegelema tuleksid kohalikud </a:t>
            </a:r>
            <a:r>
              <a:rPr lang="en" sz="1500" i="1" dirty="0">
                <a:solidFill>
                  <a:srgbClr val="000000"/>
                </a:solidFill>
              </a:rPr>
              <a:t>offroad´</a:t>
            </a:r>
            <a:r>
              <a:rPr lang="en" sz="1500" dirty="0">
                <a:solidFill>
                  <a:srgbClr val="000000"/>
                </a:solidFill>
              </a:rPr>
              <a:t>i huvilised - oleks lähedal mingi koht, kus koguneda, seltskonnas olla ja motospordi hobiga tegeleda.</a:t>
            </a:r>
            <a:endParaRPr sz="1500" dirty="0">
              <a:solidFill>
                <a:srgbClr val="000000"/>
              </a:solidFill>
            </a:endParaRPr>
          </a:p>
          <a:p>
            <a:pPr marL="0" lvl="0" indent="0" algn="l" rtl="0">
              <a:spcBef>
                <a:spcPts val="0"/>
              </a:spcBef>
              <a:spcAft>
                <a:spcPts val="0"/>
              </a:spcAft>
              <a:buNone/>
            </a:pPr>
            <a:endParaRPr sz="1500" dirty="0">
              <a:solidFill>
                <a:srgbClr val="000000"/>
              </a:solidFill>
            </a:endParaRPr>
          </a:p>
          <a:p>
            <a:pPr marL="0" lvl="0" indent="0" algn="l" rtl="0">
              <a:spcBef>
                <a:spcPts val="0"/>
              </a:spcBef>
              <a:spcAft>
                <a:spcPts val="0"/>
              </a:spcAft>
              <a:buNone/>
            </a:pPr>
            <a:r>
              <a:rPr lang="en" sz="1500" dirty="0">
                <a:solidFill>
                  <a:srgbClr val="000000"/>
                </a:solidFill>
              </a:rPr>
              <a:t>Alguses oli plaanis ka tehnopark, kuid tuli välja, et igaühel on oma garaaž, nii et uuest tehnopargist poleks eriti kasu.</a:t>
            </a:r>
            <a:endParaRPr sz="1500" dirty="0">
              <a:solidFill>
                <a:srgbClr val="000000"/>
              </a:solidFill>
            </a:endParaRPr>
          </a:p>
          <a:p>
            <a:pPr marL="0" lvl="0" indent="0" algn="l" rtl="0">
              <a:spcBef>
                <a:spcPts val="1600"/>
              </a:spcBef>
              <a:spcAft>
                <a:spcPts val="0"/>
              </a:spcAft>
              <a:buNone/>
            </a:pPr>
            <a:r>
              <a:rPr lang="en" sz="1500" dirty="0">
                <a:solidFill>
                  <a:srgbClr val="000000"/>
                </a:solidFill>
              </a:rPr>
              <a:t>Läänemaal käib aastas ligi 80 000 turisti, nende hulgas oleks ka kindlasti inimesi, kes oleks</a:t>
            </a:r>
            <a:r>
              <a:rPr lang="et-EE" sz="1500" dirty="0">
                <a:solidFill>
                  <a:srgbClr val="000000"/>
                </a:solidFill>
              </a:rPr>
              <a:t>id</a:t>
            </a:r>
            <a:r>
              <a:rPr lang="en" sz="1500" dirty="0">
                <a:solidFill>
                  <a:srgbClr val="000000"/>
                </a:solidFill>
              </a:rPr>
              <a:t> huvitatud meie keskuse külastamisest.</a:t>
            </a:r>
            <a:endParaRPr sz="1500" dirty="0">
              <a:solidFill>
                <a:srgbClr val="000000"/>
              </a:solidFill>
            </a:endParaRPr>
          </a:p>
          <a:p>
            <a:pPr marL="0" lvl="0" indent="0" algn="l" rtl="0">
              <a:spcBef>
                <a:spcPts val="1600"/>
              </a:spcBef>
              <a:spcAft>
                <a:spcPts val="1600"/>
              </a:spcAft>
              <a:buNone/>
            </a:pP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Koostööpartnerid</a:t>
            </a:r>
            <a:endParaRPr/>
          </a:p>
        </p:txBody>
      </p:sp>
      <p:sp>
        <p:nvSpPr>
          <p:cNvPr id="179" name="Google Shape;179;p30"/>
          <p:cNvSpPr txBox="1">
            <a:spLocks noGrp="1"/>
          </p:cNvSpPr>
          <p:nvPr>
            <p:ph type="body" idx="1"/>
          </p:nvPr>
        </p:nvSpPr>
        <p:spPr>
          <a:xfrm>
            <a:off x="4644675" y="194100"/>
            <a:ext cx="4166400" cy="471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rPr>
              <a:t>Eestis ainus sarnane keskus on Laitse Rally Park.</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MTÜ Ridala Maasturiklubi</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MTÜ Eesti Land Rover'i Klubi</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Alansi Off-Road Klubi MTÜ</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MTÜ Tartu Off-road Klubi</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http://4x4help.eu/</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rPr>
              <a:t>Jeep Club Latvia</a:t>
            </a:r>
            <a:endParaRPr sz="1400">
              <a:solidFill>
                <a:srgbClr val="000000"/>
              </a:solidFill>
            </a:endParaRPr>
          </a:p>
          <a:p>
            <a:pPr marL="0" lvl="0" indent="0" algn="l" rtl="0">
              <a:lnSpc>
                <a:spcPct val="100000"/>
              </a:lnSpc>
              <a:spcBef>
                <a:spcPts val="1600"/>
              </a:spcBef>
              <a:spcAft>
                <a:spcPts val="0"/>
              </a:spcAft>
              <a:buNone/>
            </a:pPr>
            <a:r>
              <a:rPr lang="en" sz="1400">
                <a:solidFill>
                  <a:srgbClr val="000000"/>
                </a:solidFill>
                <a:highlight>
                  <a:srgbClr val="FAFAFA"/>
                </a:highlight>
              </a:rPr>
              <a:t>Kingitus.ee</a:t>
            </a:r>
            <a:endParaRPr sz="1400">
              <a:solidFill>
                <a:srgbClr val="000000"/>
              </a:solidFill>
              <a:highlight>
                <a:srgbClr val="FAFAFA"/>
              </a:highlight>
            </a:endParaRPr>
          </a:p>
          <a:p>
            <a:pPr marL="0" lvl="0" indent="0" algn="l" rtl="0">
              <a:lnSpc>
                <a:spcPct val="100000"/>
              </a:lnSpc>
              <a:spcBef>
                <a:spcPts val="1600"/>
              </a:spcBef>
              <a:spcAft>
                <a:spcPts val="0"/>
              </a:spcAft>
              <a:buNone/>
            </a:pPr>
            <a:r>
              <a:rPr lang="en" sz="1400">
                <a:solidFill>
                  <a:srgbClr val="000000"/>
                </a:solidFill>
              </a:rPr>
              <a:t>Perm Offroad Club</a:t>
            </a:r>
            <a:endParaRPr sz="1400">
              <a:solidFill>
                <a:srgbClr val="000000"/>
              </a:solidFill>
            </a:endParaRPr>
          </a:p>
          <a:p>
            <a:pPr marL="0" lvl="0" indent="0" algn="l" rtl="0">
              <a:lnSpc>
                <a:spcPct val="100000"/>
              </a:lnSpc>
              <a:spcBef>
                <a:spcPts val="1600"/>
              </a:spcBef>
              <a:spcAft>
                <a:spcPts val="1600"/>
              </a:spcAft>
              <a:buNone/>
            </a:pPr>
            <a:r>
              <a:rPr lang="en" sz="1400" u="sng">
                <a:solidFill>
                  <a:schemeClr val="hlink"/>
                </a:solidFill>
                <a:hlinkClick r:id="rId3"/>
              </a:rPr>
              <a:t>http://www.maasturid.ee/</a:t>
            </a:r>
            <a:endParaRPr sz="1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Maaelu lisaväärtus</a:t>
            </a:r>
            <a:endParaRPr/>
          </a:p>
        </p:txBody>
      </p:sp>
      <p:sp>
        <p:nvSpPr>
          <p:cNvPr id="185" name="Google Shape;185;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rPr>
              <a:t>Maaelu eelised linnas elamise ees on looduslähedus, eemalolek linnakärast ja stressivabam elutempo. Meie projekti tulemusel valmiv </a:t>
            </a:r>
            <a:r>
              <a:rPr lang="en" sz="1600" i="1">
                <a:solidFill>
                  <a:srgbClr val="000000"/>
                </a:solidFill>
              </a:rPr>
              <a:t>offroad</a:t>
            </a:r>
            <a:r>
              <a:rPr lang="en" sz="1600">
                <a:solidFill>
                  <a:srgbClr val="000000"/>
                </a:solidFill>
              </a:rPr>
              <a:t> keskus ei vähenda kindlasti lähielanike elukvaliteeti, vaid toob piirkonda inimesi, raha ja eluvaimu juurde.</a:t>
            </a:r>
            <a:endParaRPr sz="16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Aitäh kuulamast!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300"/>
              <a:t>Võib plaksutada!</a:t>
            </a:r>
            <a:endParaRPr sz="2300"/>
          </a:p>
        </p:txBody>
      </p:sp>
      <p:pic>
        <p:nvPicPr>
          <p:cNvPr id="191" name="Google Shape;191;p32" descr="Pin by YESENIA FIGUEROA on Smiley in 2020 | Animated emoticons, Smiley,  Emoticon"/>
          <p:cNvPicPr preferRelativeResize="0"/>
          <p:nvPr/>
        </p:nvPicPr>
        <p:blipFill rotWithShape="1">
          <a:blip r:embed="rId3">
            <a:alphaModFix/>
          </a:blip>
          <a:srcRect b="4961"/>
          <a:stretch/>
        </p:blipFill>
        <p:spPr>
          <a:xfrm>
            <a:off x="4884500" y="867250"/>
            <a:ext cx="3810000" cy="362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solidFill>
                  <a:srgbClr val="FFFFFF"/>
                </a:solidFill>
              </a:rPr>
              <a:t>Mida pakub Ridala Offroad? 	</a:t>
            </a:r>
            <a:endParaRPr sz="3300" b="1" dirty="0"/>
          </a:p>
        </p:txBody>
      </p:sp>
      <p:sp>
        <p:nvSpPr>
          <p:cNvPr id="77" name="Google Shape;77;p15"/>
          <p:cNvSpPr txBox="1">
            <a:spLocks noGrp="1"/>
          </p:cNvSpPr>
          <p:nvPr>
            <p:ph type="body" idx="1"/>
          </p:nvPr>
        </p:nvSpPr>
        <p:spPr>
          <a:xfrm>
            <a:off x="4522900" y="500925"/>
            <a:ext cx="4621200" cy="2932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dirty="0">
                <a:solidFill>
                  <a:srgbClr val="000000"/>
                </a:solidFill>
              </a:rPr>
              <a:t>Kohalikele huvilistele kohta, kus ühiselt oma hobiga (offroadi sõitmisega) tegeleda.</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Hooajaliselt broneerimisel võimalik korraldada firmaüritusi, pidusid ja muid kokkutulemisi</a:t>
            </a:r>
            <a:r>
              <a:rPr lang="et-EE" sz="1500" dirty="0">
                <a:solidFill>
                  <a:srgbClr val="000000"/>
                </a:solidFill>
              </a:rPr>
              <a:t>.</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Hooajal noortele rallitreeningud ning neljap-pühap on avatud inimestele külastamiseks ilma broneerimiseta.</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Võistlused</a:t>
            </a:r>
            <a:r>
              <a:rPr lang="et-EE" sz="1500" dirty="0">
                <a:solidFill>
                  <a:srgbClr val="000000"/>
                </a:solidFill>
              </a:rPr>
              <a:t>.</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Kohapeal saab osta ka süüa-juua, sh. kohalikku toodangut</a:t>
            </a:r>
            <a:r>
              <a:rPr lang="et-EE" sz="1500" dirty="0">
                <a:solidFill>
                  <a:srgbClr val="000000"/>
                </a:solidFill>
              </a:rPr>
              <a:t> </a:t>
            </a:r>
            <a:r>
              <a:rPr lang="en" sz="1500" dirty="0">
                <a:solidFill>
                  <a:srgbClr val="000000"/>
                </a:solidFill>
              </a:rPr>
              <a:t>(kauakestvad toidud, joogid jne, sooja toidu valmistamine ei ole praegu plaanis)</a:t>
            </a:r>
            <a:r>
              <a:rPr lang="et-EE" sz="1500" dirty="0">
                <a:solidFill>
                  <a:srgbClr val="000000"/>
                </a:solidFill>
              </a:rPr>
              <a:t>.</a:t>
            </a:r>
            <a:endParaRPr sz="15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Kellele pakume teenust?</a:t>
            </a:r>
            <a:endParaRPr dirty="0"/>
          </a:p>
        </p:txBody>
      </p:sp>
      <p:sp>
        <p:nvSpPr>
          <p:cNvPr id="83" name="Google Shape;83;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dirty="0">
                <a:solidFill>
                  <a:srgbClr val="000000"/>
                </a:solidFill>
              </a:rPr>
              <a:t>Kohalikele elanikele/huvilistele oleks vaja kohta, kus ühiselt oma hobiga (offroadi sõitmisega) tegeleda</a:t>
            </a:r>
            <a:r>
              <a:rPr lang="et-EE" sz="1500" dirty="0">
                <a:solidFill>
                  <a:srgbClr val="000000"/>
                </a:solidFill>
              </a:rPr>
              <a:t>.</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Võistlusi tuldakse külastama lähiriikidest</a:t>
            </a:r>
            <a:r>
              <a:rPr lang="et-EE" sz="1500" dirty="0">
                <a:solidFill>
                  <a:srgbClr val="000000"/>
                </a:solidFill>
              </a:rPr>
              <a:t>:</a:t>
            </a:r>
            <a:r>
              <a:rPr lang="en" sz="1500" dirty="0">
                <a:solidFill>
                  <a:srgbClr val="000000"/>
                </a:solidFill>
              </a:rPr>
              <a:t> Lätist, Leedust, Soomest ja Venemaalt.</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Aastaringselt kohalikele </a:t>
            </a:r>
            <a:r>
              <a:rPr lang="en" sz="1500" i="1" dirty="0">
                <a:solidFill>
                  <a:srgbClr val="000000"/>
                </a:solidFill>
              </a:rPr>
              <a:t>offroad</a:t>
            </a:r>
            <a:r>
              <a:rPr lang="en" sz="1500" dirty="0">
                <a:solidFill>
                  <a:srgbClr val="000000"/>
                </a:solidFill>
              </a:rPr>
              <a:t>´i huvilistele ning üle-</a:t>
            </a:r>
            <a:r>
              <a:rPr lang="et-EE" sz="1500" dirty="0">
                <a:solidFill>
                  <a:srgbClr val="000000"/>
                </a:solidFill>
              </a:rPr>
              <a:t>E</a:t>
            </a:r>
            <a:r>
              <a:rPr lang="en" sz="1500" dirty="0">
                <a:solidFill>
                  <a:srgbClr val="000000"/>
                </a:solidFill>
              </a:rPr>
              <a:t>esti siseturistidele.</a:t>
            </a:r>
            <a:endParaRPr sz="1500" dirty="0">
              <a:solidFill>
                <a:srgbClr val="000000"/>
              </a:solidFill>
            </a:endParaRPr>
          </a:p>
          <a:p>
            <a:pPr marL="457200" lvl="0" indent="-323850" algn="l" rtl="0">
              <a:spcBef>
                <a:spcPts val="0"/>
              </a:spcBef>
              <a:spcAft>
                <a:spcPts val="0"/>
              </a:spcAft>
              <a:buClr>
                <a:srgbClr val="000000"/>
              </a:buClr>
              <a:buSzPts val="1500"/>
              <a:buChar char="●"/>
            </a:pPr>
            <a:r>
              <a:rPr lang="en" sz="1500" dirty="0">
                <a:solidFill>
                  <a:srgbClr val="000000"/>
                </a:solidFill>
              </a:rPr>
              <a:t>Firmadele (firmaürituste korraldamiseks).</a:t>
            </a:r>
            <a:endParaRPr sz="15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Reklaam/Turundus</a:t>
            </a:r>
            <a:endParaRPr/>
          </a:p>
        </p:txBody>
      </p:sp>
      <p:sp>
        <p:nvSpPr>
          <p:cNvPr id="89" name="Google Shape;89;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dirty="0">
                <a:solidFill>
                  <a:srgbClr val="000000"/>
                </a:solidFill>
              </a:rPr>
              <a:t>Parila </a:t>
            </a:r>
            <a:r>
              <a:rPr lang="en" sz="1600" i="1" dirty="0">
                <a:solidFill>
                  <a:srgbClr val="000000"/>
                </a:solidFill>
              </a:rPr>
              <a:t>offroad</a:t>
            </a:r>
            <a:r>
              <a:rPr lang="en" sz="1600" dirty="0">
                <a:solidFill>
                  <a:srgbClr val="000000"/>
                </a:solidFill>
              </a:rPr>
              <a:t> Instagram`i ja Facebook`i konto, makstud reklaamid ning kajastus ettevõtmistest.</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Välireklaam (plakatid linnapildis)</a:t>
            </a:r>
            <a:r>
              <a:rPr lang="et-EE" sz="1600" dirty="0">
                <a:solidFill>
                  <a:srgbClr val="000000"/>
                </a:solidFill>
              </a:rPr>
              <a:t>.</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Meedia - ajakirjandus, raadio</a:t>
            </a:r>
            <a:r>
              <a:rPr lang="et-EE" sz="1600" dirty="0">
                <a:solidFill>
                  <a:srgbClr val="000000"/>
                </a:solidFill>
              </a:rPr>
              <a:t>.</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Interneti foorumitesse kuulutused</a:t>
            </a:r>
            <a:r>
              <a:rPr lang="et-EE" sz="1600" dirty="0">
                <a:solidFill>
                  <a:srgbClr val="000000"/>
                </a:solidFill>
              </a:rPr>
              <a:t>.</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Koostöö Kingitus.ee –ga</a:t>
            </a:r>
            <a:r>
              <a:rPr lang="et-EE" sz="1600" dirty="0">
                <a:solidFill>
                  <a:srgbClr val="000000"/>
                </a:solidFill>
              </a:rPr>
              <a:t>.</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Youtube`i makstud reklaamid ning konto, kuhu võistlustest meediat postitada.</a:t>
            </a:r>
            <a:endParaRPr sz="1600" dirty="0">
              <a:solidFill>
                <a:srgbClr val="000000"/>
              </a:solidFill>
            </a:endParaRPr>
          </a:p>
        </p:txBody>
      </p:sp>
      <p:pic>
        <p:nvPicPr>
          <p:cNvPr id="90" name="Google Shape;90;p17"/>
          <p:cNvPicPr preferRelativeResize="0"/>
          <p:nvPr/>
        </p:nvPicPr>
        <p:blipFill>
          <a:blip r:embed="rId3">
            <a:alphaModFix/>
          </a:blip>
          <a:stretch>
            <a:fillRect/>
          </a:stretch>
        </p:blipFill>
        <p:spPr>
          <a:xfrm>
            <a:off x="0" y="2267425"/>
            <a:ext cx="4314175" cy="287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25" y="500925"/>
            <a:ext cx="3706500" cy="79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Persoona #1</a:t>
            </a:r>
            <a:endParaRPr/>
          </a:p>
        </p:txBody>
      </p:sp>
      <p:sp>
        <p:nvSpPr>
          <p:cNvPr id="96" name="Google Shape;96;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solidFill>
                  <a:srgbClr val="000000"/>
                </a:solidFill>
              </a:rPr>
              <a:t>Vello Karumaa, 51-aastane, naudib elu kaunis mereäärses külas Haapsalu külje all.</a:t>
            </a:r>
            <a:br>
              <a:rPr lang="en" sz="1700">
                <a:solidFill>
                  <a:srgbClr val="000000"/>
                </a:solidFill>
              </a:rPr>
            </a:br>
            <a:r>
              <a:rPr lang="en" sz="1700">
                <a:solidFill>
                  <a:srgbClr val="000000"/>
                </a:solidFill>
              </a:rPr>
              <a:t>Omab </a:t>
            </a:r>
            <a:r>
              <a:rPr lang="en" sz="1700" i="1">
                <a:solidFill>
                  <a:srgbClr val="000000"/>
                </a:solidFill>
              </a:rPr>
              <a:t>offroad </a:t>
            </a:r>
            <a:r>
              <a:rPr lang="en" sz="1700">
                <a:solidFill>
                  <a:srgbClr val="000000"/>
                </a:solidFill>
              </a:rPr>
              <a:t>autot, mida ta on viimistlenud juba noorest saadik. Kuid ta ei saa sellega kuskil korralikult mütata, sest igal pool on eramaa. </a:t>
            </a:r>
            <a:endParaRPr sz="1700">
              <a:solidFill>
                <a:srgbClr val="000000"/>
              </a:solidFill>
            </a:endParaRPr>
          </a:p>
        </p:txBody>
      </p:sp>
      <p:pic>
        <p:nvPicPr>
          <p:cNvPr id="97" name="Google Shape;97;p18"/>
          <p:cNvPicPr preferRelativeResize="0"/>
          <p:nvPr/>
        </p:nvPicPr>
        <p:blipFill>
          <a:blip r:embed="rId3">
            <a:alphaModFix/>
          </a:blip>
          <a:stretch>
            <a:fillRect/>
          </a:stretch>
        </p:blipFill>
        <p:spPr>
          <a:xfrm>
            <a:off x="81775" y="1102100"/>
            <a:ext cx="4166400" cy="2343600"/>
          </a:xfrm>
          <a:prstGeom prst="rect">
            <a:avLst/>
          </a:prstGeom>
          <a:noFill/>
          <a:ln>
            <a:noFill/>
          </a:ln>
        </p:spPr>
      </p:pic>
      <p:sp>
        <p:nvSpPr>
          <p:cNvPr id="98" name="Google Shape;98;p18"/>
          <p:cNvSpPr txBox="1"/>
          <p:nvPr/>
        </p:nvSpPr>
        <p:spPr>
          <a:xfrm>
            <a:off x="194325" y="3479600"/>
            <a:ext cx="3706500" cy="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4A86E8"/>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https://ridala.wixsite.com/ridalaoffroad/2014-meedia</a:t>
            </a:r>
            <a:endParaRPr>
              <a:solidFill>
                <a:srgbClr val="4A86E8"/>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Persoona #2</a:t>
            </a:r>
            <a:endParaRPr/>
          </a:p>
        </p:txBody>
      </p:sp>
      <p:sp>
        <p:nvSpPr>
          <p:cNvPr id="104" name="Google Shape;104;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solidFill>
                  <a:srgbClr val="000000"/>
                </a:solidFill>
              </a:rPr>
              <a:t>Mikko Juhkalainen, soomlane, 46-aastane. Ärimees, omab palju firmasid. Rahapuudust pole. Hobikorras tegeleb oma kolme pojaga koos </a:t>
            </a:r>
            <a:r>
              <a:rPr lang="en" sz="1700" i="1">
                <a:solidFill>
                  <a:srgbClr val="000000"/>
                </a:solidFill>
              </a:rPr>
              <a:t>offroadi</a:t>
            </a:r>
            <a:r>
              <a:rPr lang="en" sz="1700">
                <a:solidFill>
                  <a:srgbClr val="000000"/>
                </a:solidFill>
              </a:rPr>
              <a:t> sõitmisega. Pärnus on tal suvekodu.</a:t>
            </a:r>
            <a:br>
              <a:rPr lang="en" sz="1400">
                <a:solidFill>
                  <a:srgbClr val="000000"/>
                </a:solidFill>
              </a:rPr>
            </a:br>
            <a:br>
              <a:rPr lang="en" sz="1400">
                <a:solidFill>
                  <a:srgbClr val="000000"/>
                </a:solidFill>
              </a:rPr>
            </a:br>
            <a:endParaRPr sz="1400">
              <a:solidFill>
                <a:srgbClr val="000000"/>
              </a:solidFill>
            </a:endParaRPr>
          </a:p>
        </p:txBody>
      </p:sp>
      <p:pic>
        <p:nvPicPr>
          <p:cNvPr id="105" name="Google Shape;105;p19"/>
          <p:cNvPicPr preferRelativeResize="0"/>
          <p:nvPr/>
        </p:nvPicPr>
        <p:blipFill>
          <a:blip r:embed="rId3">
            <a:alphaModFix/>
          </a:blip>
          <a:stretch>
            <a:fillRect/>
          </a:stretch>
        </p:blipFill>
        <p:spPr>
          <a:xfrm>
            <a:off x="311726" y="1275850"/>
            <a:ext cx="2621275" cy="1963425"/>
          </a:xfrm>
          <a:prstGeom prst="rect">
            <a:avLst/>
          </a:prstGeom>
          <a:noFill/>
          <a:ln>
            <a:noFill/>
          </a:ln>
        </p:spPr>
      </p:pic>
      <p:sp>
        <p:nvSpPr>
          <p:cNvPr id="106" name="Google Shape;106;p19"/>
          <p:cNvSpPr txBox="1"/>
          <p:nvPr/>
        </p:nvSpPr>
        <p:spPr>
          <a:xfrm>
            <a:off x="311725" y="3239275"/>
            <a:ext cx="2791200" cy="8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A86E8"/>
                </a:solidFill>
              </a:rPr>
              <a:t>https://scholarlyoa.com/wp-content/uploads/2019/07/Antero-Ollila1-640x480.jpg</a:t>
            </a:r>
            <a:endParaRPr>
              <a:solidFill>
                <a:srgbClr val="4A86E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Prototüüp</a:t>
            </a:r>
            <a:endParaRPr/>
          </a:p>
        </p:txBody>
      </p:sp>
      <p:sp>
        <p:nvSpPr>
          <p:cNvPr id="112" name="Google Shape;112;p20"/>
          <p:cNvSpPr txBox="1">
            <a:spLocks noGrp="1"/>
          </p:cNvSpPr>
          <p:nvPr>
            <p:ph type="body" idx="1"/>
          </p:nvPr>
        </p:nvSpPr>
        <p:spPr>
          <a:xfrm>
            <a:off x="4572000" y="522450"/>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Külastusmaja (väga algeline prototüüp).</a:t>
            </a:r>
            <a:endParaRPr sz="1600">
              <a:solidFill>
                <a:srgbClr val="000000"/>
              </a:solidFill>
            </a:endParaRPr>
          </a:p>
          <a:p>
            <a:pPr marL="0" lvl="0" indent="0" algn="l" rtl="0">
              <a:spcBef>
                <a:spcPts val="1600"/>
              </a:spcBef>
              <a:spcAft>
                <a:spcPts val="0"/>
              </a:spcAft>
              <a:buNone/>
            </a:pPr>
            <a:r>
              <a:rPr lang="en" sz="1600">
                <a:solidFill>
                  <a:srgbClr val="000000"/>
                </a:solidFill>
              </a:rPr>
              <a:t>6mx10m</a:t>
            </a:r>
            <a:endParaRPr sz="1600">
              <a:solidFill>
                <a:srgbClr val="000000"/>
              </a:solidFill>
            </a:endParaRPr>
          </a:p>
          <a:p>
            <a:pPr marL="0" lvl="0" indent="0" algn="l" rtl="0">
              <a:spcBef>
                <a:spcPts val="1600"/>
              </a:spcBef>
              <a:spcAft>
                <a:spcPts val="0"/>
              </a:spcAft>
              <a:buNone/>
            </a:pPr>
            <a:r>
              <a:rPr lang="en" sz="1600">
                <a:solidFill>
                  <a:srgbClr val="000000"/>
                </a:solidFill>
              </a:rPr>
              <a:t> </a:t>
            </a:r>
            <a:endParaRPr sz="1600">
              <a:solidFill>
                <a:srgbClr val="000000"/>
              </a:solidFill>
            </a:endParaRPr>
          </a:p>
          <a:p>
            <a:pPr marL="0" lvl="0" indent="0" algn="l" rtl="0">
              <a:spcBef>
                <a:spcPts val="1600"/>
              </a:spcBef>
              <a:spcAft>
                <a:spcPts val="0"/>
              </a:spcAft>
              <a:buNone/>
            </a:pPr>
            <a:endParaRPr sz="1600">
              <a:solidFill>
                <a:srgbClr val="000000"/>
              </a:solidFill>
            </a:endParaRPr>
          </a:p>
          <a:p>
            <a:pPr marL="0" lvl="0" indent="0" algn="l" rtl="0">
              <a:spcBef>
                <a:spcPts val="1600"/>
              </a:spcBef>
              <a:spcAft>
                <a:spcPts val="0"/>
              </a:spcAft>
              <a:buNone/>
            </a:pPr>
            <a:r>
              <a:rPr lang="en" sz="1600">
                <a:solidFill>
                  <a:srgbClr val="000000"/>
                </a:solidFill>
              </a:rPr>
              <a:t>Rada, plats</a:t>
            </a:r>
            <a:endParaRPr sz="1600">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113" name="Google Shape;113;p20"/>
          <p:cNvPicPr preferRelativeResize="0"/>
          <p:nvPr/>
        </p:nvPicPr>
        <p:blipFill>
          <a:blip r:embed="rId3">
            <a:alphaModFix/>
          </a:blip>
          <a:stretch>
            <a:fillRect/>
          </a:stretch>
        </p:blipFill>
        <p:spPr>
          <a:xfrm>
            <a:off x="5132725" y="2819675"/>
            <a:ext cx="3252675" cy="2200750"/>
          </a:xfrm>
          <a:prstGeom prst="rect">
            <a:avLst/>
          </a:prstGeom>
          <a:noFill/>
          <a:ln>
            <a:noFill/>
          </a:ln>
        </p:spPr>
      </p:pic>
      <p:sp>
        <p:nvSpPr>
          <p:cNvPr id="114" name="Google Shape;114;p20"/>
          <p:cNvSpPr txBox="1"/>
          <p:nvPr/>
        </p:nvSpPr>
        <p:spPr>
          <a:xfrm>
            <a:off x="7061700" y="4194275"/>
            <a:ext cx="611100" cy="2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15" name="Google Shape;115;p20"/>
          <p:cNvPicPr preferRelativeResize="0"/>
          <p:nvPr/>
        </p:nvPicPr>
        <p:blipFill rotWithShape="1">
          <a:blip r:embed="rId4">
            <a:alphaModFix/>
          </a:blip>
          <a:srcRect b="21011"/>
          <a:stretch/>
        </p:blipFill>
        <p:spPr>
          <a:xfrm>
            <a:off x="5853590" y="1035975"/>
            <a:ext cx="2531811" cy="178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Kulud</a:t>
            </a:r>
            <a:endParaRPr/>
          </a:p>
        </p:txBody>
      </p:sp>
      <p:sp>
        <p:nvSpPr>
          <p:cNvPr id="121" name="Google Shape;121;p21"/>
          <p:cNvSpPr txBox="1">
            <a:spLocks noGrp="1"/>
          </p:cNvSpPr>
          <p:nvPr>
            <p:ph type="body" idx="1"/>
          </p:nvPr>
        </p:nvSpPr>
        <p:spPr>
          <a:xfrm>
            <a:off x="4493200" y="0"/>
            <a:ext cx="4554600" cy="478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solidFill>
                  <a:srgbClr val="000000"/>
                </a:solidFill>
                <a:highlight>
                  <a:srgbClr val="FFFFFF"/>
                </a:highlight>
              </a:rPr>
              <a:t>Algsed kulud:</a:t>
            </a:r>
            <a:endParaRPr b="1" dirty="0">
              <a:solidFill>
                <a:srgbClr val="000000"/>
              </a:solidFill>
              <a:highlight>
                <a:srgbClr val="FFFFFF"/>
              </a:highlight>
            </a:endParaRPr>
          </a:p>
          <a:p>
            <a:pPr marL="0" lvl="0" indent="0" algn="l" rtl="0">
              <a:lnSpc>
                <a:spcPct val="100000"/>
              </a:lnSpc>
              <a:spcBef>
                <a:spcPts val="1600"/>
              </a:spcBef>
              <a:spcAft>
                <a:spcPts val="0"/>
              </a:spcAft>
              <a:buNone/>
            </a:pPr>
            <a:r>
              <a:rPr lang="en" dirty="0">
                <a:solidFill>
                  <a:srgbClr val="000000"/>
                </a:solidFill>
                <a:highlight>
                  <a:srgbClr val="FFFFFF"/>
                </a:highlight>
              </a:rPr>
              <a:t>Külastusmaja ehitus -u 50 000€,</a:t>
            </a:r>
            <a:r>
              <a:rPr lang="en" dirty="0">
                <a:solidFill>
                  <a:srgbClr val="000000"/>
                </a:solidFill>
                <a:highlight>
                  <a:schemeClr val="lt1"/>
                </a:highlight>
              </a:rPr>
              <a:t> </a:t>
            </a:r>
            <a:r>
              <a:rPr lang="en" dirty="0">
                <a:solidFill>
                  <a:srgbClr val="000000"/>
                </a:solidFill>
                <a:highlight>
                  <a:srgbClr val="FFFFFF"/>
                </a:highlight>
              </a:rPr>
              <a:t>masinad - 20x 5000€ ATV,</a:t>
            </a:r>
            <a:r>
              <a:rPr lang="en" dirty="0">
                <a:solidFill>
                  <a:srgbClr val="000000"/>
                </a:solidFill>
                <a:highlight>
                  <a:schemeClr val="lt1"/>
                </a:highlight>
              </a:rPr>
              <a:t>Turvavarustus: 18 x 44= 792</a:t>
            </a:r>
            <a:r>
              <a:rPr lang="en" sz="1400" dirty="0">
                <a:solidFill>
                  <a:srgbClr val="000000"/>
                </a:solidFill>
                <a:latin typeface="Arial"/>
                <a:ea typeface="Arial"/>
                <a:cs typeface="Arial"/>
                <a:sym typeface="Arial"/>
              </a:rPr>
              <a:t>€</a:t>
            </a:r>
            <a:r>
              <a:rPr lang="en" dirty="0">
                <a:solidFill>
                  <a:srgbClr val="000000"/>
                </a:solidFill>
                <a:highlight>
                  <a:schemeClr val="lt1"/>
                </a:highlight>
              </a:rPr>
              <a:t> + 18x 25 = 450€ + 18 x 93= 1674€ +  18 x 14 = 252€ (3168€) (kiivrid, prillid, kilprüü, kindad)</a:t>
            </a:r>
            <a:r>
              <a:rPr lang="et-EE" dirty="0">
                <a:solidFill>
                  <a:srgbClr val="000000"/>
                </a:solidFill>
                <a:highlight>
                  <a:schemeClr val="lt1"/>
                </a:highlight>
              </a:rPr>
              <a:t>.</a:t>
            </a:r>
            <a:endParaRPr dirty="0">
              <a:solidFill>
                <a:srgbClr val="000000"/>
              </a:solidFill>
              <a:highlight>
                <a:srgbClr val="FFFFFF"/>
              </a:highlight>
            </a:endParaRPr>
          </a:p>
          <a:p>
            <a:pPr marL="0" lvl="0" indent="0" algn="l" rtl="0">
              <a:lnSpc>
                <a:spcPct val="100000"/>
              </a:lnSpc>
              <a:spcBef>
                <a:spcPts val="1600"/>
              </a:spcBef>
              <a:spcAft>
                <a:spcPts val="0"/>
              </a:spcAft>
              <a:buNone/>
            </a:pPr>
            <a:r>
              <a:rPr lang="en" b="1" dirty="0">
                <a:solidFill>
                  <a:srgbClr val="000000"/>
                </a:solidFill>
                <a:highlight>
                  <a:srgbClr val="FFFFFF"/>
                </a:highlight>
              </a:rPr>
              <a:t>Jooksvad kulud:</a:t>
            </a:r>
            <a:endParaRPr b="1" dirty="0">
              <a:solidFill>
                <a:srgbClr val="000000"/>
              </a:solidFill>
              <a:highlight>
                <a:srgbClr val="FFFFFF"/>
              </a:highlight>
            </a:endParaRPr>
          </a:p>
          <a:p>
            <a:pPr marL="0" lvl="0" indent="0" algn="l" rtl="0">
              <a:lnSpc>
                <a:spcPct val="100000"/>
              </a:lnSpc>
              <a:spcBef>
                <a:spcPts val="1600"/>
              </a:spcBef>
              <a:spcAft>
                <a:spcPts val="0"/>
              </a:spcAft>
              <a:buNone/>
            </a:pPr>
            <a:r>
              <a:rPr lang="en" dirty="0">
                <a:solidFill>
                  <a:srgbClr val="000000"/>
                </a:solidFill>
                <a:highlight>
                  <a:srgbClr val="FFFFFF"/>
                </a:highlight>
              </a:rPr>
              <a:t>Raja hooldus - tehnika rent 500€ päev ja tehnika toomine ja viimine 300€.  (1200/kuu)</a:t>
            </a:r>
            <a:br>
              <a:rPr lang="en" dirty="0">
                <a:solidFill>
                  <a:srgbClr val="000000"/>
                </a:solidFill>
                <a:highlight>
                  <a:srgbClr val="FFFFFF"/>
                </a:highlight>
              </a:rPr>
            </a:br>
            <a:r>
              <a:rPr lang="en" dirty="0">
                <a:solidFill>
                  <a:srgbClr val="000000"/>
                </a:solidFill>
                <a:highlight>
                  <a:srgbClr val="FFFFFF"/>
                </a:highlight>
              </a:rPr>
              <a:t> + (kütus 2 €/1 km)</a:t>
            </a:r>
            <a:br>
              <a:rPr lang="en" dirty="0">
                <a:solidFill>
                  <a:srgbClr val="000000"/>
                </a:solidFill>
                <a:highlight>
                  <a:srgbClr val="FFFFFF"/>
                </a:highlight>
              </a:rPr>
            </a:br>
            <a:r>
              <a:rPr lang="en" dirty="0">
                <a:solidFill>
                  <a:srgbClr val="000000"/>
                </a:solidFill>
                <a:highlight>
                  <a:srgbClr val="FFFFFF"/>
                </a:highlight>
              </a:rPr>
              <a:t>Maa rent + kommunaalid - 770€/kuu + 180€/kuu</a:t>
            </a:r>
            <a:br>
              <a:rPr lang="en" dirty="0">
                <a:solidFill>
                  <a:srgbClr val="000000"/>
                </a:solidFill>
                <a:highlight>
                  <a:srgbClr val="FFFFFF"/>
                </a:highlight>
              </a:rPr>
            </a:br>
            <a:r>
              <a:rPr lang="en" dirty="0">
                <a:solidFill>
                  <a:srgbClr val="000000"/>
                </a:solidFill>
                <a:highlight>
                  <a:srgbClr val="FFFFFF"/>
                </a:highlight>
              </a:rPr>
              <a:t>Inimtööjõud: 4 inimest x 900-1200</a:t>
            </a:r>
            <a:r>
              <a:rPr lang="en" dirty="0">
                <a:solidFill>
                  <a:srgbClr val="000000"/>
                </a:solidFill>
                <a:highlight>
                  <a:schemeClr val="lt1"/>
                </a:highlight>
              </a:rPr>
              <a:t>€ (Neto) tuleb kokku 6244€  kuu palgaraha (tööandja kulu)</a:t>
            </a:r>
            <a:r>
              <a:rPr lang="et-EE" dirty="0">
                <a:solidFill>
                  <a:srgbClr val="000000"/>
                </a:solidFill>
                <a:highlight>
                  <a:schemeClr val="lt1"/>
                </a:highlight>
              </a:rPr>
              <a:t>.</a:t>
            </a:r>
            <a:br>
              <a:rPr lang="en" dirty="0">
                <a:solidFill>
                  <a:srgbClr val="000000"/>
                </a:solidFill>
                <a:highlight>
                  <a:schemeClr val="lt1"/>
                </a:highlight>
              </a:rPr>
            </a:br>
            <a:endParaRPr dirty="0">
              <a:solidFill>
                <a:srgbClr val="000000"/>
              </a:solidFill>
              <a:highlight>
                <a:schemeClr val="lt1"/>
              </a:highlight>
            </a:endParaRPr>
          </a:p>
          <a:p>
            <a:pPr marL="0" lvl="0" indent="0" algn="l" rtl="0">
              <a:lnSpc>
                <a:spcPct val="100000"/>
              </a:lnSpc>
              <a:spcBef>
                <a:spcPts val="1600"/>
              </a:spcBef>
              <a:spcAft>
                <a:spcPts val="0"/>
              </a:spcAft>
              <a:buNone/>
            </a:pPr>
            <a:r>
              <a:rPr lang="en" dirty="0">
                <a:solidFill>
                  <a:srgbClr val="000000"/>
                </a:solidFill>
                <a:highlight>
                  <a:schemeClr val="lt1"/>
                </a:highlight>
              </a:rPr>
              <a:t>+Kohviku kulud (</a:t>
            </a:r>
            <a:r>
              <a:rPr lang="et-EE" dirty="0">
                <a:solidFill>
                  <a:srgbClr val="000000"/>
                </a:solidFill>
                <a:highlight>
                  <a:schemeClr val="lt1"/>
                </a:highlight>
              </a:rPr>
              <a:t>t</a:t>
            </a:r>
            <a:r>
              <a:rPr lang="en" dirty="0">
                <a:solidFill>
                  <a:srgbClr val="000000"/>
                </a:solidFill>
                <a:highlight>
                  <a:schemeClr val="lt1"/>
                </a:highlight>
              </a:rPr>
              <a:t>ulevad hiljem</a:t>
            </a:r>
            <a:r>
              <a:rPr lang="et-EE" dirty="0">
                <a:solidFill>
                  <a:srgbClr val="000000"/>
                </a:solidFill>
                <a:highlight>
                  <a:schemeClr val="lt1"/>
                </a:highlight>
              </a:rPr>
              <a:t>,</a:t>
            </a:r>
            <a:r>
              <a:rPr lang="en" dirty="0">
                <a:solidFill>
                  <a:srgbClr val="000000"/>
                </a:solidFill>
                <a:highlight>
                  <a:schemeClr val="lt1"/>
                </a:highlight>
              </a:rPr>
              <a:t> kui peamine operatsioon tööle hakkab)</a:t>
            </a:r>
            <a:r>
              <a:rPr lang="et-EE" dirty="0">
                <a:solidFill>
                  <a:srgbClr val="000000"/>
                </a:solidFill>
                <a:highlight>
                  <a:schemeClr val="lt1"/>
                </a:highlight>
              </a:rPr>
              <a:t>.</a:t>
            </a:r>
            <a:endParaRPr dirty="0">
              <a:solidFill>
                <a:srgbClr val="000000"/>
              </a:solidFill>
              <a:highlight>
                <a:schemeClr val="lt1"/>
              </a:highlight>
            </a:endParaRPr>
          </a:p>
          <a:p>
            <a:pPr marL="0" lvl="0" indent="0" algn="l" rtl="0">
              <a:lnSpc>
                <a:spcPct val="100000"/>
              </a:lnSpc>
              <a:spcBef>
                <a:spcPts val="1600"/>
              </a:spcBef>
              <a:spcAft>
                <a:spcPts val="0"/>
              </a:spcAft>
              <a:buNone/>
            </a:pPr>
            <a:r>
              <a:rPr lang="en" dirty="0">
                <a:solidFill>
                  <a:srgbClr val="000000"/>
                </a:solidFill>
                <a:highlight>
                  <a:schemeClr val="lt1"/>
                </a:highlight>
              </a:rPr>
              <a:t>Kuu kulud keskmiselt 8000€</a:t>
            </a:r>
            <a:r>
              <a:rPr lang="et-EE" dirty="0">
                <a:solidFill>
                  <a:srgbClr val="000000"/>
                </a:solidFill>
                <a:highlight>
                  <a:schemeClr val="lt1"/>
                </a:highlight>
              </a:rPr>
              <a:t>.</a:t>
            </a:r>
            <a:endParaRPr dirty="0">
              <a:solidFill>
                <a:srgbClr val="000000"/>
              </a:solidFill>
              <a:highlight>
                <a:schemeClr val="lt1"/>
              </a:highlight>
            </a:endParaRPr>
          </a:p>
          <a:p>
            <a:pPr marL="0" lvl="0" indent="0" algn="l" rtl="0">
              <a:lnSpc>
                <a:spcPct val="100000"/>
              </a:lnSpc>
              <a:spcBef>
                <a:spcPts val="1600"/>
              </a:spcBef>
              <a:spcAft>
                <a:spcPts val="0"/>
              </a:spcAft>
              <a:buNone/>
            </a:pPr>
            <a:r>
              <a:rPr lang="en" dirty="0">
                <a:solidFill>
                  <a:srgbClr val="000000"/>
                </a:solidFill>
                <a:highlight>
                  <a:srgbClr val="FFFFFF"/>
                </a:highlight>
              </a:rPr>
              <a:t>Muud ühekordsed kulud, mida veel ette ei näe u 25 000 €</a:t>
            </a:r>
            <a:r>
              <a:rPr lang="en" dirty="0">
                <a:solidFill>
                  <a:srgbClr val="000000"/>
                </a:solidFill>
              </a:rPr>
              <a:t>.</a:t>
            </a:r>
            <a:endParaRPr dirty="0">
              <a:solidFill>
                <a:srgbClr val="000000"/>
              </a:solidFill>
            </a:endParaRPr>
          </a:p>
          <a:p>
            <a:pPr marL="0" lvl="0" indent="0" algn="l" rtl="0">
              <a:lnSpc>
                <a:spcPct val="100000"/>
              </a:lnSpc>
              <a:spcBef>
                <a:spcPts val="1600"/>
              </a:spcBef>
              <a:spcAft>
                <a:spcPts val="0"/>
              </a:spcAft>
              <a:buNone/>
            </a:pPr>
            <a:r>
              <a:rPr lang="en" dirty="0">
                <a:solidFill>
                  <a:srgbClr val="000000"/>
                </a:solidFill>
              </a:rPr>
              <a:t>Suur osa sellest raja korrastamisele.</a:t>
            </a: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sp>
        <p:nvSpPr>
          <p:cNvPr id="122" name="Google Shape;122;p21"/>
          <p:cNvSpPr txBox="1"/>
          <p:nvPr/>
        </p:nvSpPr>
        <p:spPr>
          <a:xfrm>
            <a:off x="215675" y="1327025"/>
            <a:ext cx="3202500" cy="176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dirty="0">
                <a:solidFill>
                  <a:srgbClr val="F3F3F3"/>
                </a:solidFill>
                <a:latin typeface="Roboto"/>
                <a:ea typeface="Roboto"/>
                <a:cs typeface="Roboto"/>
                <a:sym typeface="Roboto"/>
              </a:rPr>
              <a:t>Kõigepealt läheb raha maa rendile, hoone ehitamisele, infrastruktuurile (vee, kanalisatsiooni ja elektri sisse toomisele), koha planeerimisele ja üles ehitamisele (rajad). Oleme arvestanud ligi 175 000 euroga, milles sisaldub ka esimese kahe kuu jooksul toimimiseks vajaminev ja ATV de ostuks minev raha.</a:t>
            </a:r>
            <a:endParaRPr dirty="0">
              <a:solidFill>
                <a:srgbClr val="F3F3F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25" y="500925"/>
            <a:ext cx="3706500" cy="290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Starditoetus/</a:t>
            </a:r>
            <a:endParaRPr/>
          </a:p>
          <a:p>
            <a:pPr marL="0" lvl="0" indent="0" algn="l" rtl="0">
              <a:spcBef>
                <a:spcPts val="0"/>
              </a:spcBef>
              <a:spcAft>
                <a:spcPts val="0"/>
              </a:spcAft>
              <a:buNone/>
            </a:pPr>
            <a:r>
              <a:rPr lang="en"/>
              <a:t>sponsorid</a:t>
            </a:r>
            <a:endParaRPr/>
          </a:p>
        </p:txBody>
      </p:sp>
      <p:sp>
        <p:nvSpPr>
          <p:cNvPr id="128" name="Google Shape;128;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rgbClr val="000000"/>
                </a:solidFill>
              </a:rPr>
              <a:t>Euroopa Regionaalarengu Fond</a:t>
            </a:r>
            <a:endParaRPr sz="1400">
              <a:solidFill>
                <a:srgbClr val="000000"/>
              </a:solidFill>
            </a:endParaRPr>
          </a:p>
          <a:p>
            <a:pPr marL="0" lvl="0" indent="0" algn="l" rtl="0">
              <a:spcBef>
                <a:spcPts val="0"/>
              </a:spcBef>
              <a:spcAft>
                <a:spcPts val="0"/>
              </a:spcAft>
              <a:buClr>
                <a:schemeClr val="dk1"/>
              </a:buClr>
              <a:buSzPts val="1100"/>
              <a:buFont typeface="Arial"/>
              <a:buNone/>
            </a:pPr>
            <a:r>
              <a:rPr lang="en" sz="1400">
                <a:solidFill>
                  <a:srgbClr val="000000"/>
                </a:solidFill>
              </a:rPr>
              <a:t>Euroopa Maaelu Arengu fond</a:t>
            </a:r>
            <a:endParaRPr sz="1400">
              <a:solidFill>
                <a:srgbClr val="000000"/>
              </a:solidFill>
            </a:endParaRPr>
          </a:p>
          <a:p>
            <a:pPr marL="0" lvl="0" indent="0" algn="l" rtl="0">
              <a:spcBef>
                <a:spcPts val="0"/>
              </a:spcBef>
              <a:spcAft>
                <a:spcPts val="0"/>
              </a:spcAft>
              <a:buClr>
                <a:schemeClr val="dk1"/>
              </a:buClr>
              <a:buSzPts val="1100"/>
              <a:buFont typeface="Arial"/>
              <a:buNone/>
            </a:pPr>
            <a:r>
              <a:rPr lang="en" sz="1400">
                <a:solidFill>
                  <a:srgbClr val="000000"/>
                </a:solidFill>
              </a:rPr>
              <a:t>EAS Ettevõtte Arenguprogramm</a:t>
            </a:r>
            <a:endParaRPr sz="1400">
              <a:solidFill>
                <a:srgbClr val="000000"/>
              </a:solidFill>
            </a:endParaRPr>
          </a:p>
          <a:p>
            <a:pPr marL="0" lvl="0" indent="0" algn="l" rtl="0">
              <a:spcBef>
                <a:spcPts val="0"/>
              </a:spcBef>
              <a:spcAft>
                <a:spcPts val="0"/>
              </a:spcAft>
              <a:buClr>
                <a:schemeClr val="dk1"/>
              </a:buClr>
              <a:buSzPts val="1100"/>
              <a:buFont typeface="Arial"/>
              <a:buNone/>
            </a:pPr>
            <a:r>
              <a:rPr lang="en" sz="1400">
                <a:solidFill>
                  <a:srgbClr val="000000"/>
                </a:solidFill>
              </a:rPr>
              <a:t>EAS Turismiettevõtete ärimudelite rakendamise toetus</a:t>
            </a:r>
            <a:endParaRPr sz="1400">
              <a:solidFill>
                <a:srgbClr val="000000"/>
              </a:solidFill>
            </a:endParaRPr>
          </a:p>
          <a:p>
            <a:pPr marL="0" lvl="0" indent="0" algn="l" rtl="0">
              <a:spcBef>
                <a:spcPts val="0"/>
              </a:spcBef>
              <a:spcAft>
                <a:spcPts val="0"/>
              </a:spcAft>
              <a:buNone/>
            </a:pPr>
            <a:r>
              <a:rPr lang="en" sz="1400">
                <a:solidFill>
                  <a:srgbClr val="000000"/>
                </a:solidFill>
              </a:rPr>
              <a:t>Riigi tugiteenuste keskuse starditoetus</a:t>
            </a:r>
            <a:endParaRPr sz="1400">
              <a:solidFill>
                <a:srgbClr val="000000"/>
              </a:solidFill>
            </a:endParaRPr>
          </a:p>
          <a:p>
            <a:pPr marL="0" lvl="0" indent="0" algn="l" rtl="0">
              <a:spcBef>
                <a:spcPts val="0"/>
              </a:spcBef>
              <a:spcAft>
                <a:spcPts val="0"/>
              </a:spcAft>
              <a:buClr>
                <a:schemeClr val="dk1"/>
              </a:buClr>
              <a:buSzPts val="1100"/>
              <a:buFont typeface="Arial"/>
              <a:buNone/>
            </a:pPr>
            <a:r>
              <a:rPr lang="en" sz="1400">
                <a:solidFill>
                  <a:srgbClr val="000000"/>
                </a:solidFill>
              </a:rPr>
              <a:t>EAS Suursündmuste toetused</a:t>
            </a:r>
            <a:endParaRPr sz="1400">
              <a:solidFill>
                <a:srgbClr val="000000"/>
              </a:solidFill>
            </a:endParaRPr>
          </a:p>
          <a:p>
            <a:pPr marL="0" lvl="0" indent="0" algn="l" rtl="0">
              <a:spcBef>
                <a:spcPts val="0"/>
              </a:spcBef>
              <a:spcAft>
                <a:spcPts val="0"/>
              </a:spcAft>
              <a:buNone/>
            </a:pPr>
            <a:r>
              <a:rPr lang="en" sz="1400">
                <a:solidFill>
                  <a:srgbClr val="000000"/>
                </a:solidFill>
              </a:rPr>
              <a:t>EAS pereturismi atraktsioonide toetus</a:t>
            </a:r>
            <a:endParaRPr sz="1400">
              <a:solidFill>
                <a:srgbClr val="000000"/>
              </a:solidFill>
            </a:endParaRPr>
          </a:p>
          <a:p>
            <a:pPr marL="0" lvl="0" indent="0" algn="l" rtl="0">
              <a:spcBef>
                <a:spcPts val="0"/>
              </a:spcBef>
              <a:spcAft>
                <a:spcPts val="0"/>
              </a:spcAft>
              <a:buClr>
                <a:schemeClr val="dk1"/>
              </a:buClr>
              <a:buSzPts val="1100"/>
              <a:buFont typeface="Arial"/>
              <a:buNone/>
            </a:pPr>
            <a:r>
              <a:rPr lang="en" sz="1400">
                <a:solidFill>
                  <a:srgbClr val="000000"/>
                </a:solidFill>
              </a:rPr>
              <a:t>EAS Ideekonkurss</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Clr>
                <a:schemeClr val="dk1"/>
              </a:buClr>
              <a:buSzPts val="1100"/>
              <a:buFont typeface="Arial"/>
              <a:buNone/>
            </a:pP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spcBef>
                <a:spcPts val="0"/>
              </a:spcBef>
              <a:spcAft>
                <a:spcPts val="1600"/>
              </a:spcAft>
              <a:buNone/>
            </a:pPr>
            <a:endParaRPr sz="1400">
              <a:solidFill>
                <a:srgbClr val="000000"/>
              </a:solidFill>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1669</Words>
  <Application>Microsoft Office PowerPoint</Application>
  <PresentationFormat>Ekraaniseanss (16:9)</PresentationFormat>
  <Paragraphs>212</Paragraphs>
  <Slides>19</Slides>
  <Notes>19</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19</vt:i4>
      </vt:variant>
    </vt:vector>
  </HeadingPairs>
  <TitlesOfParts>
    <vt:vector size="23" baseType="lpstr">
      <vt:lpstr>Arial</vt:lpstr>
      <vt:lpstr>Merriweather</vt:lpstr>
      <vt:lpstr>Roboto</vt:lpstr>
      <vt:lpstr>Paradigm</vt:lpstr>
      <vt:lpstr>Ridala Offroad </vt:lpstr>
      <vt:lpstr>Mida pakub Ridala Offroad?  </vt:lpstr>
      <vt:lpstr>Kellele pakume teenust?</vt:lpstr>
      <vt:lpstr>Reklaam/Turundus</vt:lpstr>
      <vt:lpstr>Persoona #1</vt:lpstr>
      <vt:lpstr>Persoona #2</vt:lpstr>
      <vt:lpstr>Prototüüp</vt:lpstr>
      <vt:lpstr>Kulud</vt:lpstr>
      <vt:lpstr>Starditoetus/ sponsorid</vt:lpstr>
      <vt:lpstr>Tööjõud</vt:lpstr>
      <vt:lpstr>Tulud</vt:lpstr>
      <vt:lpstr>Igapäevane hinnakiri</vt:lpstr>
      <vt:lpstr>Suurüritus  Iga-aastane üritus, kestab kuus päeva, augustis</vt:lpstr>
      <vt:lpstr>Suurüritus</vt:lpstr>
      <vt:lpstr>Suurüritus</vt:lpstr>
      <vt:lpstr>Piirkond ja kogukond</vt:lpstr>
      <vt:lpstr>Koostööpartnerid</vt:lpstr>
      <vt:lpstr>Maaelu lisaväärtus</vt:lpstr>
      <vt:lpstr> Aitäh kuulamast!    Võib plaksutada!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Ridala Offroad</dc:title>
  <dc:creator>Tiina</dc:creator>
  <cp:lastModifiedBy>Maire Vilbas</cp:lastModifiedBy>
  <cp:revision>6</cp:revision>
  <dcterms:modified xsi:type="dcterms:W3CDTF">2020-12-08T09:16:49Z</dcterms:modified>
</cp:coreProperties>
</file>