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5143500" type="screen16x9"/>
  <p:notesSz cx="6858000" cy="9144000"/>
  <p:embeddedFontLst>
    <p:embeddedFont>
      <p:font typeface="Gill Sans" panose="020B0604020202020204" charset="0"/>
      <p:regular r:id="rId23"/>
      <p:bold r:id="rId24"/>
    </p:embeddedFont>
    <p:embeddedFont>
      <p:font typeface="Roboto" panose="020B0604020202020204" charset="0"/>
      <p:regular r:id="rId25"/>
      <p:bold r:id="rId26"/>
      <p:italic r:id="rId27"/>
      <p:boldItalic r:id="rId28"/>
    </p:embeddedFont>
    <p:embeddedFont>
      <p:font typeface="Roboto Slab" panose="020B0604020202020204" charset="0"/>
      <p:regular r:id="rId29"/>
      <p:bold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CC7ED19-22BC-4E0E-AA8D-6F581C6ECD36}">
  <a:tblStyle styleId="{BCC7ED19-22BC-4E0E-AA8D-6F581C6ECD3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730" y="7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ac6f4e301c_4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ac6f4e301c_4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ac6f4e301c_4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ac6f4e301c_4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a32567082e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a32567082e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9eded1fb13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9eded1fb13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9eded1fb13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9eded1fb1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9fd2a6a22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9fd2a6a22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79f6edabb47155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79f6edabb4715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7e88d8be26076f49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7e88d8be26076f4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ad855037f3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ad855037f3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ad855037f3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ad855037f3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9eded1fb1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9eded1fb1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3a09859a9c9ea6ef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3a09859a9c9ea6ef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a32567082e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a32567082e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9eded1fb13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9eded1fb13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a1459c006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a1459c006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7e88d8be26076f49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7e88d8be26076f49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a1459c0068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a1459c006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a1459c0068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a1459c0068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ac6f4e301c_4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ac6f4e301c_4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1524800" y="672606"/>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sp>
        <p:nvSpPr>
          <p:cNvPr id="11" name="Google Shape;11;p2"/>
          <p:cNvSpPr/>
          <p:nvPr/>
        </p:nvSpPr>
        <p:spPr>
          <a:xfrm rot="10800000">
            <a:off x="6537563" y="33429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cxnSp>
        <p:nvCxnSpPr>
          <p:cNvPr id="12" name="Google Shape;12;p2"/>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3" name="Google Shape;13;p2"/>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14" name="Google Shape;14;p2"/>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a:endParaRPr/>
          </a:p>
        </p:txBody>
      </p:sp>
      <p:sp>
        <p:nvSpPr>
          <p:cNvPr id="15" name="Google Shape;15;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2"/>
        <p:cNvGrpSpPr/>
        <p:nvPr/>
      </p:nvGrpSpPr>
      <p:grpSpPr>
        <a:xfrm>
          <a:off x="0" y="0"/>
          <a:ext cx="0" cy="0"/>
          <a:chOff x="0" y="0"/>
          <a:chExt cx="0" cy="0"/>
        </a:xfrm>
      </p:grpSpPr>
      <p:sp>
        <p:nvSpPr>
          <p:cNvPr id="53" name="Google Shape;53;p11"/>
          <p:cNvSpPr/>
          <p:nvPr/>
        </p:nvSpPr>
        <p:spPr>
          <a:xfrm>
            <a:off x="150" y="5076825"/>
            <a:ext cx="9143700" cy="66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1"/>
          <p:cNvSpPr txBox="1">
            <a:spLocks noGrp="1"/>
          </p:cNvSpPr>
          <p:nvPr>
            <p:ph type="title" hasCustomPrompt="1"/>
          </p:nvPr>
        </p:nvSpPr>
        <p:spPr>
          <a:xfrm>
            <a:off x="387900" y="1152450"/>
            <a:ext cx="8368200" cy="1538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5"/>
              </a:buClr>
              <a:buSzPts val="13000"/>
              <a:buNone/>
              <a:defRPr sz="13000">
                <a:solidFill>
                  <a:schemeClr val="accent5"/>
                </a:solidFill>
              </a:defRPr>
            </a:lvl1pPr>
            <a:lvl2pPr lvl="1" algn="ctr">
              <a:spcBef>
                <a:spcPts val="0"/>
              </a:spcBef>
              <a:spcAft>
                <a:spcPts val="0"/>
              </a:spcAft>
              <a:buClr>
                <a:schemeClr val="accent5"/>
              </a:buClr>
              <a:buSzPts val="13000"/>
              <a:buNone/>
              <a:defRPr sz="13000">
                <a:solidFill>
                  <a:schemeClr val="accent5"/>
                </a:solidFill>
              </a:defRPr>
            </a:lvl2pPr>
            <a:lvl3pPr lvl="2" algn="ctr">
              <a:spcBef>
                <a:spcPts val="0"/>
              </a:spcBef>
              <a:spcAft>
                <a:spcPts val="0"/>
              </a:spcAft>
              <a:buClr>
                <a:schemeClr val="accent5"/>
              </a:buClr>
              <a:buSzPts val="13000"/>
              <a:buNone/>
              <a:defRPr sz="13000">
                <a:solidFill>
                  <a:schemeClr val="accent5"/>
                </a:solidFill>
              </a:defRPr>
            </a:lvl3pPr>
            <a:lvl4pPr lvl="3" algn="ctr">
              <a:spcBef>
                <a:spcPts val="0"/>
              </a:spcBef>
              <a:spcAft>
                <a:spcPts val="0"/>
              </a:spcAft>
              <a:buClr>
                <a:schemeClr val="accent5"/>
              </a:buClr>
              <a:buSzPts val="13000"/>
              <a:buNone/>
              <a:defRPr sz="13000">
                <a:solidFill>
                  <a:schemeClr val="accent5"/>
                </a:solidFill>
              </a:defRPr>
            </a:lvl4pPr>
            <a:lvl5pPr lvl="4" algn="ctr">
              <a:spcBef>
                <a:spcPts val="0"/>
              </a:spcBef>
              <a:spcAft>
                <a:spcPts val="0"/>
              </a:spcAft>
              <a:buClr>
                <a:schemeClr val="accent5"/>
              </a:buClr>
              <a:buSzPts val="13000"/>
              <a:buNone/>
              <a:defRPr sz="13000">
                <a:solidFill>
                  <a:schemeClr val="accent5"/>
                </a:solidFill>
              </a:defRPr>
            </a:lvl5pPr>
            <a:lvl6pPr lvl="5" algn="ctr">
              <a:spcBef>
                <a:spcPts val="0"/>
              </a:spcBef>
              <a:spcAft>
                <a:spcPts val="0"/>
              </a:spcAft>
              <a:buClr>
                <a:schemeClr val="accent5"/>
              </a:buClr>
              <a:buSzPts val="13000"/>
              <a:buNone/>
              <a:defRPr sz="13000">
                <a:solidFill>
                  <a:schemeClr val="accent5"/>
                </a:solidFill>
              </a:defRPr>
            </a:lvl6pPr>
            <a:lvl7pPr lvl="6" algn="ctr">
              <a:spcBef>
                <a:spcPts val="0"/>
              </a:spcBef>
              <a:spcAft>
                <a:spcPts val="0"/>
              </a:spcAft>
              <a:buClr>
                <a:schemeClr val="accent5"/>
              </a:buClr>
              <a:buSzPts val="13000"/>
              <a:buNone/>
              <a:defRPr sz="13000">
                <a:solidFill>
                  <a:schemeClr val="accent5"/>
                </a:solidFill>
              </a:defRPr>
            </a:lvl7pPr>
            <a:lvl8pPr lvl="7" algn="ctr">
              <a:spcBef>
                <a:spcPts val="0"/>
              </a:spcBef>
              <a:spcAft>
                <a:spcPts val="0"/>
              </a:spcAft>
              <a:buClr>
                <a:schemeClr val="accent5"/>
              </a:buClr>
              <a:buSzPts val="13000"/>
              <a:buNone/>
              <a:defRPr sz="13000">
                <a:solidFill>
                  <a:schemeClr val="accent5"/>
                </a:solidFill>
              </a:defRPr>
            </a:lvl8pPr>
            <a:lvl9pPr lvl="8" algn="ctr">
              <a:spcBef>
                <a:spcPts val="0"/>
              </a:spcBef>
              <a:spcAft>
                <a:spcPts val="0"/>
              </a:spcAft>
              <a:buClr>
                <a:schemeClr val="accent5"/>
              </a:buClr>
              <a:buSzPts val="13000"/>
              <a:buNone/>
              <a:defRPr sz="13000">
                <a:solidFill>
                  <a:schemeClr val="accent5"/>
                </a:solidFill>
              </a:defRPr>
            </a:lvl9pPr>
          </a:lstStyle>
          <a:p>
            <a:r>
              <a:t>xx%</a:t>
            </a:r>
          </a:p>
        </p:txBody>
      </p:sp>
      <p:sp>
        <p:nvSpPr>
          <p:cNvPr id="55" name="Google Shape;55;p11"/>
          <p:cNvSpPr txBox="1">
            <a:spLocks noGrp="1"/>
          </p:cNvSpPr>
          <p:nvPr>
            <p:ph type="body" idx="1"/>
          </p:nvPr>
        </p:nvSpPr>
        <p:spPr>
          <a:xfrm>
            <a:off x="387900" y="2919450"/>
            <a:ext cx="8368200" cy="10716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6" name="Google Shape;56;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cxnSp>
        <p:nvCxnSpPr>
          <p:cNvPr id="17" name="Google Shape;17;p3"/>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8" name="Google Shape;18;p3"/>
          <p:cNvSpPr txBox="1">
            <a:spLocks noGrp="1"/>
          </p:cNvSpPr>
          <p:nvPr>
            <p:ph type="title"/>
          </p:nvPr>
        </p:nvSpPr>
        <p:spPr>
          <a:xfrm>
            <a:off x="480750" y="1764950"/>
            <a:ext cx="8222100" cy="907500"/>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cxnSp>
        <p:nvCxnSpPr>
          <p:cNvPr id="21" name="Google Shape;21;p4"/>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2" name="Google Shape;22;p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4"/>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cxnSp>
        <p:nvCxnSpPr>
          <p:cNvPr id="26" name="Google Shape;26;p5"/>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7" name="Google Shape;27;p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8" name="Google Shape;28;p5"/>
          <p:cNvSpPr txBox="1">
            <a:spLocks noGrp="1"/>
          </p:cNvSpPr>
          <p:nvPr>
            <p:ph type="body" idx="1"/>
          </p:nvPr>
        </p:nvSpPr>
        <p:spPr>
          <a:xfrm>
            <a:off x="387900" y="1489825"/>
            <a:ext cx="3999900" cy="3078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Google Shape;29;p5"/>
          <p:cNvSpPr txBox="1">
            <a:spLocks noGrp="1"/>
          </p:cNvSpPr>
          <p:nvPr>
            <p:ph type="body" idx="2"/>
          </p:nvPr>
        </p:nvSpPr>
        <p:spPr>
          <a:xfrm>
            <a:off x="4756200" y="1489825"/>
            <a:ext cx="3999900" cy="3078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0" name="Google Shape;30;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3" name="Google Shape;33;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cxnSp>
        <p:nvCxnSpPr>
          <p:cNvPr id="35" name="Google Shape;35;p7"/>
          <p:cNvCxnSpPr/>
          <p:nvPr/>
        </p:nvCxnSpPr>
        <p:spPr>
          <a:xfrm>
            <a:off x="489218" y="1412277"/>
            <a:ext cx="331500" cy="0"/>
          </a:xfrm>
          <a:prstGeom prst="straightConnector1">
            <a:avLst/>
          </a:prstGeom>
          <a:noFill/>
          <a:ln w="38100" cap="flat" cmpd="sng">
            <a:solidFill>
              <a:schemeClr val="accent4"/>
            </a:solidFill>
            <a:prstDash val="solid"/>
            <a:round/>
            <a:headEnd type="none" w="sm" len="sm"/>
            <a:tailEnd type="none" w="sm" len="sm"/>
          </a:ln>
        </p:spPr>
      </p:cxnSp>
      <p:sp>
        <p:nvSpPr>
          <p:cNvPr id="36" name="Google Shape;36;p7"/>
          <p:cNvSpPr txBox="1">
            <a:spLocks noGrp="1"/>
          </p:cNvSpPr>
          <p:nvPr>
            <p:ph type="title"/>
          </p:nvPr>
        </p:nvSpPr>
        <p:spPr>
          <a:xfrm>
            <a:off x="3879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7" name="Google Shape;37;p7"/>
          <p:cNvSpPr txBox="1">
            <a:spLocks noGrp="1"/>
          </p:cNvSpPr>
          <p:nvPr>
            <p:ph type="body" idx="1"/>
          </p:nvPr>
        </p:nvSpPr>
        <p:spPr>
          <a:xfrm>
            <a:off x="387900" y="1594025"/>
            <a:ext cx="2808000" cy="26811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8" name="Google Shape;3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1" name="Google Shape;41;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2"/>
        <p:cNvGrpSpPr/>
        <p:nvPr/>
      </p:nvGrpSpPr>
      <p:grpSpPr>
        <a:xfrm>
          <a:off x="0" y="0"/>
          <a:ext cx="0" cy="0"/>
          <a:chOff x="0" y="0"/>
          <a:chExt cx="0" cy="0"/>
        </a:xfrm>
      </p:grpSpPr>
      <p:sp>
        <p:nvSpPr>
          <p:cNvPr id="43" name="Google Shape;43;p9"/>
          <p:cNvSpPr/>
          <p:nvPr/>
        </p:nvSpPr>
        <p:spPr>
          <a:xfrm>
            <a:off x="4572000" y="-7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4" name="Google Shape;44;p9"/>
          <p:cNvCxnSpPr/>
          <p:nvPr/>
        </p:nvCxnSpPr>
        <p:spPr>
          <a:xfrm>
            <a:off x="5029675" y="4495503"/>
            <a:ext cx="540900" cy="0"/>
          </a:xfrm>
          <a:prstGeom prst="straightConnector1">
            <a:avLst/>
          </a:prstGeom>
          <a:noFill/>
          <a:ln w="38100" cap="flat" cmpd="sng">
            <a:solidFill>
              <a:schemeClr val="accent5"/>
            </a:solidFill>
            <a:prstDash val="solid"/>
            <a:round/>
            <a:headEnd type="none" w="sm" len="sm"/>
            <a:tailEnd type="none" w="sm" len="sm"/>
          </a:ln>
        </p:spPr>
      </p:cxnSp>
      <p:sp>
        <p:nvSpPr>
          <p:cNvPr id="45" name="Google Shape;45;p9"/>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46" name="Google Shape;46;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a:endParaRPr/>
          </a:p>
        </p:txBody>
      </p:sp>
      <p:sp>
        <p:nvSpPr>
          <p:cNvPr id="47" name="Google Shape;47;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8" name="Google Shape;4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9"/>
        <p:cNvGrpSpPr/>
        <p:nvPr/>
      </p:nvGrpSpPr>
      <p:grpSpPr>
        <a:xfrm>
          <a:off x="0" y="0"/>
          <a:ext cx="0" cy="0"/>
          <a:chOff x="0" y="0"/>
          <a:chExt cx="0" cy="0"/>
        </a:xfrm>
      </p:grpSpPr>
      <p:sp>
        <p:nvSpPr>
          <p:cNvPr id="50" name="Google Shape;50;p10"/>
          <p:cNvSpPr txBox="1">
            <a:spLocks noGrp="1"/>
          </p:cNvSpPr>
          <p:nvPr>
            <p:ph type="body" idx="1"/>
          </p:nvPr>
        </p:nvSpPr>
        <p:spPr>
          <a:xfrm>
            <a:off x="319500" y="423372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a:endParaRPr/>
          </a:p>
        </p:txBody>
      </p:sp>
      <p:sp>
        <p:nvSpPr>
          <p:cNvPr id="51" name="Google Shape;51;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rina">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387900" y="1489824"/>
            <a:ext cx="8368200" cy="30789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1"/>
                </a:solidFill>
                <a:latin typeface="Roboto"/>
                <a:ea typeface="Roboto"/>
                <a:cs typeface="Roboto"/>
                <a:sym typeface="Roboto"/>
              </a:defRPr>
            </a:lvl1pPr>
            <a:lvl2pPr lvl="1" algn="r">
              <a:buNone/>
              <a:defRPr sz="1000">
                <a:solidFill>
                  <a:schemeClr val="dk1"/>
                </a:solidFill>
                <a:latin typeface="Roboto"/>
                <a:ea typeface="Roboto"/>
                <a:cs typeface="Roboto"/>
                <a:sym typeface="Roboto"/>
              </a:defRPr>
            </a:lvl2pPr>
            <a:lvl3pPr lvl="2" algn="r">
              <a:buNone/>
              <a:defRPr sz="1000">
                <a:solidFill>
                  <a:schemeClr val="dk1"/>
                </a:solidFill>
                <a:latin typeface="Roboto"/>
                <a:ea typeface="Roboto"/>
                <a:cs typeface="Roboto"/>
                <a:sym typeface="Roboto"/>
              </a:defRPr>
            </a:lvl3pPr>
            <a:lvl4pPr lvl="3" algn="r">
              <a:buNone/>
              <a:defRPr sz="1000">
                <a:solidFill>
                  <a:schemeClr val="dk1"/>
                </a:solidFill>
                <a:latin typeface="Roboto"/>
                <a:ea typeface="Roboto"/>
                <a:cs typeface="Roboto"/>
                <a:sym typeface="Roboto"/>
              </a:defRPr>
            </a:lvl4pPr>
            <a:lvl5pPr lvl="4" algn="r">
              <a:buNone/>
              <a:defRPr sz="1000">
                <a:solidFill>
                  <a:schemeClr val="dk1"/>
                </a:solidFill>
                <a:latin typeface="Roboto"/>
                <a:ea typeface="Roboto"/>
                <a:cs typeface="Roboto"/>
                <a:sym typeface="Roboto"/>
              </a:defRPr>
            </a:lvl5pPr>
            <a:lvl6pPr lvl="5" algn="r">
              <a:buNone/>
              <a:defRPr sz="1000">
                <a:solidFill>
                  <a:schemeClr val="dk1"/>
                </a:solidFill>
                <a:latin typeface="Roboto"/>
                <a:ea typeface="Roboto"/>
                <a:cs typeface="Roboto"/>
                <a:sym typeface="Roboto"/>
              </a:defRPr>
            </a:lvl6pPr>
            <a:lvl7pPr lvl="6" algn="r">
              <a:buNone/>
              <a:defRPr sz="1000">
                <a:solidFill>
                  <a:schemeClr val="dk1"/>
                </a:solidFill>
                <a:latin typeface="Roboto"/>
                <a:ea typeface="Roboto"/>
                <a:cs typeface="Roboto"/>
                <a:sym typeface="Roboto"/>
              </a:defRPr>
            </a:lvl7pPr>
            <a:lvl8pPr lvl="7" algn="r">
              <a:buNone/>
              <a:defRPr sz="1000">
                <a:solidFill>
                  <a:schemeClr val="dk1"/>
                </a:solidFill>
                <a:latin typeface="Roboto"/>
                <a:ea typeface="Roboto"/>
                <a:cs typeface="Roboto"/>
                <a:sym typeface="Roboto"/>
              </a:defRPr>
            </a:lvl8pPr>
            <a:lvl9pPr lvl="8" algn="r">
              <a:buNone/>
              <a:defRPr sz="1000">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t"/>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www.puri.ee/lapsed-purjetama/"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pusku.ee/kontakt.html"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2"/>
        <p:cNvGrpSpPr/>
        <p:nvPr/>
      </p:nvGrpSpPr>
      <p:grpSpPr>
        <a:xfrm>
          <a:off x="0" y="0"/>
          <a:ext cx="0" cy="0"/>
          <a:chOff x="0" y="0"/>
          <a:chExt cx="0" cy="0"/>
        </a:xfrm>
      </p:grpSpPr>
      <p:sp>
        <p:nvSpPr>
          <p:cNvPr id="63" name="Google Shape;63;p13"/>
          <p:cNvSpPr txBox="1">
            <a:spLocks noGrp="1"/>
          </p:cNvSpPr>
          <p:nvPr>
            <p:ph type="ctrTitle"/>
          </p:nvPr>
        </p:nvSpPr>
        <p:spPr>
          <a:xfrm>
            <a:off x="311700" y="433571"/>
            <a:ext cx="8520600" cy="3098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t"/>
              <a:t>Noorte purjelaagrid Pusku sadamas</a:t>
            </a:r>
            <a:endParaRPr/>
          </a:p>
          <a:p>
            <a:pPr marL="0" lvl="0" indent="0" algn="ctr" rtl="0">
              <a:spcBef>
                <a:spcPts val="0"/>
              </a:spcBef>
              <a:spcAft>
                <a:spcPts val="0"/>
              </a:spcAft>
              <a:buNone/>
            </a:pPr>
            <a:r>
              <a:rPr lang="et"/>
              <a:t>Oma varustusega!</a:t>
            </a:r>
            <a:endParaRPr/>
          </a:p>
        </p:txBody>
      </p:sp>
      <p:sp>
        <p:nvSpPr>
          <p:cNvPr id="64" name="Google Shape;64;p13"/>
          <p:cNvSpPr txBox="1">
            <a:spLocks noGrp="1"/>
          </p:cNvSpPr>
          <p:nvPr>
            <p:ph type="subTitle" idx="1"/>
          </p:nvPr>
        </p:nvSpPr>
        <p:spPr>
          <a:xfrm>
            <a:off x="311700" y="3531981"/>
            <a:ext cx="8520600" cy="93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t" sz="1400">
                <a:solidFill>
                  <a:srgbClr val="FF0000"/>
                </a:solidFill>
              </a:rPr>
              <a:t>Adea-Rosanna, Age, Kaia Liisa, Evelyn</a:t>
            </a:r>
            <a:endParaRPr sz="1400">
              <a:solidFill>
                <a:srgbClr val="FF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2"/>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t"/>
              <a:t>Persoona</a:t>
            </a:r>
            <a:endParaRPr/>
          </a:p>
        </p:txBody>
      </p:sp>
      <p:sp>
        <p:nvSpPr>
          <p:cNvPr id="121" name="Google Shape;121;p22"/>
          <p:cNvSpPr txBox="1">
            <a:spLocks noGrp="1"/>
          </p:cNvSpPr>
          <p:nvPr>
            <p:ph type="body" idx="1"/>
          </p:nvPr>
        </p:nvSpPr>
        <p:spPr>
          <a:xfrm>
            <a:off x="311700" y="1152475"/>
            <a:ext cx="53355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t" dirty="0"/>
              <a:t>Nimi: Tomi</a:t>
            </a:r>
            <a:endParaRPr dirty="0"/>
          </a:p>
          <a:p>
            <a:pPr marL="0" lvl="0" indent="0" algn="l" rtl="0">
              <a:spcBef>
                <a:spcPts val="1600"/>
              </a:spcBef>
              <a:spcAft>
                <a:spcPts val="0"/>
              </a:spcAft>
              <a:buNone/>
            </a:pPr>
            <a:r>
              <a:rPr lang="et" dirty="0"/>
              <a:t>Vanus: 17</a:t>
            </a:r>
            <a:endParaRPr dirty="0"/>
          </a:p>
          <a:p>
            <a:pPr marL="0" lvl="0" indent="0" algn="l" rtl="0">
              <a:spcBef>
                <a:spcPts val="1600"/>
              </a:spcBef>
              <a:spcAft>
                <a:spcPts val="0"/>
              </a:spcAft>
              <a:buNone/>
            </a:pPr>
            <a:r>
              <a:rPr lang="et" dirty="0"/>
              <a:t>Elukutse: õpilane</a:t>
            </a:r>
            <a:endParaRPr dirty="0"/>
          </a:p>
          <a:p>
            <a:pPr marL="0" lvl="0" indent="0" algn="l" rtl="0">
              <a:spcBef>
                <a:spcPts val="1600"/>
              </a:spcBef>
              <a:spcAft>
                <a:spcPts val="0"/>
              </a:spcAft>
              <a:buNone/>
            </a:pPr>
            <a:r>
              <a:rPr lang="et" dirty="0"/>
              <a:t>Elukoht: Helsinki</a:t>
            </a:r>
            <a:endParaRPr dirty="0"/>
          </a:p>
          <a:p>
            <a:pPr marL="0" lvl="0" indent="0" algn="l" rtl="0">
              <a:spcBef>
                <a:spcPts val="1600"/>
              </a:spcBef>
              <a:spcAft>
                <a:spcPts val="0"/>
              </a:spcAft>
              <a:buNone/>
            </a:pPr>
            <a:r>
              <a:rPr lang="et" dirty="0"/>
              <a:t>Hobid: purjetamine, laulmine, näitlemine</a:t>
            </a:r>
            <a:endParaRPr dirty="0"/>
          </a:p>
          <a:p>
            <a:pPr marL="0" lvl="0" indent="0" algn="l" rtl="0">
              <a:spcBef>
                <a:spcPts val="1600"/>
              </a:spcBef>
              <a:spcAft>
                <a:spcPts val="0"/>
              </a:spcAft>
              <a:buNone/>
            </a:pPr>
            <a:r>
              <a:rPr lang="et" dirty="0"/>
              <a:t>Tsitaat: Läbikukkumine on ka võimalus. Kui sa pole iialgi läbi kukkunud, siis pole su ettevõtmised olnud piisavalt uuendusmeelsed.</a:t>
            </a: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0"/>
              </a:spcAft>
              <a:buNone/>
            </a:pPr>
            <a:r>
              <a:rPr lang="et" dirty="0"/>
              <a:t>                                                   </a:t>
            </a: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1600"/>
              </a:spcAft>
              <a:buNone/>
            </a:pPr>
            <a:r>
              <a:rPr lang="et" dirty="0"/>
              <a:t>                                                                                     </a:t>
            </a:r>
            <a:endParaRPr dirty="0"/>
          </a:p>
        </p:txBody>
      </p:sp>
      <p:pic>
        <p:nvPicPr>
          <p:cNvPr id="122" name="Google Shape;122;p22"/>
          <p:cNvPicPr preferRelativeResize="0"/>
          <p:nvPr/>
        </p:nvPicPr>
        <p:blipFill>
          <a:blip r:embed="rId3">
            <a:alphaModFix/>
          </a:blip>
          <a:stretch>
            <a:fillRect/>
          </a:stretch>
        </p:blipFill>
        <p:spPr>
          <a:xfrm>
            <a:off x="5647125" y="680750"/>
            <a:ext cx="2875824" cy="3594776"/>
          </a:xfrm>
          <a:prstGeom prst="rect">
            <a:avLst/>
          </a:prstGeom>
          <a:noFill/>
          <a:ln>
            <a:noFill/>
          </a:ln>
        </p:spPr>
      </p:pic>
      <p:sp>
        <p:nvSpPr>
          <p:cNvPr id="123" name="Google Shape;123;p22"/>
          <p:cNvSpPr txBox="1"/>
          <p:nvPr/>
        </p:nvSpPr>
        <p:spPr>
          <a:xfrm>
            <a:off x="5679275" y="4307675"/>
            <a:ext cx="2875800" cy="26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t" sz="1500">
                <a:solidFill>
                  <a:srgbClr val="0000FF"/>
                </a:solidFill>
                <a:latin typeface="Gill Sans"/>
                <a:ea typeface="Gill Sans"/>
                <a:cs typeface="Gill Sans"/>
                <a:sym typeface="Gill Sans"/>
              </a:rPr>
              <a:t>Pilt võetud </a:t>
            </a:r>
            <a:r>
              <a:rPr lang="et" sz="1500" i="1">
                <a:solidFill>
                  <a:srgbClr val="0000FF"/>
                </a:solidFill>
                <a:latin typeface="Gill Sans"/>
                <a:ea typeface="Gill Sans"/>
                <a:cs typeface="Gill Sans"/>
                <a:sym typeface="Gill Sans"/>
              </a:rPr>
              <a:t>google’ </a:t>
            </a:r>
            <a:r>
              <a:rPr lang="et" sz="1500">
                <a:solidFill>
                  <a:srgbClr val="0000FF"/>
                </a:solidFill>
                <a:latin typeface="Gill Sans"/>
                <a:ea typeface="Gill Sans"/>
                <a:cs typeface="Gill Sans"/>
                <a:sym typeface="Gill Sans"/>
              </a:rPr>
              <a:t>ist</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3"/>
          <p:cNvSpPr txBox="1"/>
          <p:nvPr/>
        </p:nvSpPr>
        <p:spPr>
          <a:xfrm>
            <a:off x="281275" y="271250"/>
            <a:ext cx="8599200" cy="47016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FFFFFF"/>
              </a:buClr>
              <a:buSzPts val="1800"/>
              <a:buChar char="●"/>
            </a:pPr>
            <a:r>
              <a:rPr lang="et" sz="1800" dirty="0">
                <a:solidFill>
                  <a:srgbClr val="FFFFFF"/>
                </a:solidFill>
              </a:rPr>
              <a:t>Suurim probleem/soov/vajadus - Ta soovib mõnes teises riigis oma purjetamise oskusi edasi arendada ning välisriikides omale sõpru saada. Kuna ta on mitu aastat sama treeneri käe all õppinud, tahab ta kellegi teise juures purjetamist harjutada. </a:t>
            </a:r>
            <a:endParaRPr sz="1800" dirty="0">
              <a:solidFill>
                <a:srgbClr val="FFFFFF"/>
              </a:solidFill>
            </a:endParaRPr>
          </a:p>
          <a:p>
            <a:pPr marL="457200" lvl="0" indent="-342900" algn="l" rtl="0">
              <a:lnSpc>
                <a:spcPct val="115000"/>
              </a:lnSpc>
              <a:spcBef>
                <a:spcPts val="1600"/>
              </a:spcBef>
              <a:spcAft>
                <a:spcPts val="0"/>
              </a:spcAft>
              <a:buClr>
                <a:srgbClr val="FFFFFF"/>
              </a:buClr>
              <a:buSzPts val="1800"/>
              <a:buChar char="●"/>
            </a:pPr>
            <a:r>
              <a:rPr lang="et" sz="1800" dirty="0">
                <a:solidFill>
                  <a:srgbClr val="FFFFFF"/>
                </a:solidFill>
              </a:rPr>
              <a:t>Suurim peavalu - paljudes riikides, näiteks Rootsis ja Norras on laagrid Tomi jaoks liiga kallid ning odavamad on vaid algajatele.</a:t>
            </a:r>
            <a:endParaRPr sz="1800" dirty="0">
              <a:solidFill>
                <a:srgbClr val="FFFFFF"/>
              </a:solidFill>
            </a:endParaRPr>
          </a:p>
          <a:p>
            <a:pPr marL="457200" lvl="0" indent="-342900" algn="l" rtl="0">
              <a:lnSpc>
                <a:spcPct val="115000"/>
              </a:lnSpc>
              <a:spcBef>
                <a:spcPts val="1600"/>
              </a:spcBef>
              <a:spcAft>
                <a:spcPts val="0"/>
              </a:spcAft>
              <a:buClr>
                <a:srgbClr val="FFFFFF"/>
              </a:buClr>
              <a:buSzPts val="1800"/>
              <a:buChar char="●"/>
            </a:pPr>
            <a:r>
              <a:rPr lang="et" sz="1800" dirty="0">
                <a:solidFill>
                  <a:srgbClr val="FFFFFF"/>
                </a:solidFill>
              </a:rPr>
              <a:t>Suurim võimalus - Tomi on mitu aastat juba purjetanud ning tal on varustus olemas. Laagrisse minek on selle võrra odavam. Eestisse on tal transport odav ja lihtne tulla.</a:t>
            </a:r>
            <a:endParaRPr sz="1800" dirty="0">
              <a:solidFill>
                <a:srgbClr val="FFFFFF"/>
              </a:solidFill>
            </a:endParaRPr>
          </a:p>
          <a:p>
            <a:pPr marL="0" lvl="0" indent="0" algn="l" rtl="0">
              <a:lnSpc>
                <a:spcPct val="115000"/>
              </a:lnSpc>
              <a:spcBef>
                <a:spcPts val="1600"/>
              </a:spcBef>
              <a:spcAft>
                <a:spcPts val="0"/>
              </a:spcAft>
              <a:buNone/>
            </a:pPr>
            <a:endParaRPr sz="1800" dirty="0">
              <a:solidFill>
                <a:schemeClr val="dk2"/>
              </a:solidFill>
            </a:endParaRPr>
          </a:p>
          <a:p>
            <a:pPr marL="0" lvl="0" indent="0" algn="l" rtl="0">
              <a:lnSpc>
                <a:spcPct val="115000"/>
              </a:lnSpc>
              <a:spcBef>
                <a:spcPts val="1600"/>
              </a:spcBef>
              <a:spcAft>
                <a:spcPts val="0"/>
              </a:spcAft>
              <a:buNone/>
            </a:pPr>
            <a:endParaRPr sz="1800" dirty="0">
              <a:solidFill>
                <a:schemeClr val="dk2"/>
              </a:solidFill>
            </a:endParaRPr>
          </a:p>
          <a:p>
            <a:pPr marL="0" lvl="0" indent="0" algn="l" rtl="0">
              <a:lnSpc>
                <a:spcPct val="115000"/>
              </a:lnSpc>
              <a:spcBef>
                <a:spcPts val="1600"/>
              </a:spcBef>
              <a:spcAft>
                <a:spcPts val="0"/>
              </a:spcAft>
              <a:buNone/>
            </a:pPr>
            <a:endParaRPr sz="1800" dirty="0">
              <a:solidFill>
                <a:schemeClr val="dk2"/>
              </a:solidFill>
            </a:endParaRPr>
          </a:p>
          <a:p>
            <a:pPr marL="0" lvl="0" indent="0" algn="l" rtl="0">
              <a:lnSpc>
                <a:spcPct val="115000"/>
              </a:lnSpc>
              <a:spcBef>
                <a:spcPts val="1600"/>
              </a:spcBef>
              <a:spcAft>
                <a:spcPts val="1600"/>
              </a:spcAft>
              <a:buClr>
                <a:schemeClr val="dk1"/>
              </a:buClr>
              <a:buSzPts val="1100"/>
              <a:buFont typeface="Arial"/>
              <a:buNone/>
            </a:pPr>
            <a:endParaRPr sz="1800" dirty="0">
              <a:solidFill>
                <a:schemeClr val="dk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4"/>
          <p:cNvSpPr txBox="1"/>
          <p:nvPr/>
        </p:nvSpPr>
        <p:spPr>
          <a:xfrm>
            <a:off x="220950" y="231000"/>
            <a:ext cx="8702100" cy="46815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rgbClr val="FFFFFF"/>
              </a:buClr>
              <a:buSzPts val="1800"/>
              <a:buChar char="●"/>
            </a:pPr>
            <a:r>
              <a:rPr lang="et" sz="1800" dirty="0">
                <a:solidFill>
                  <a:srgbClr val="FFFFFF"/>
                </a:solidFill>
              </a:rPr>
              <a:t>Suhtlemine - Tomi soovib täiskasvanulikku suhtelmist purjetamise, näitlemise ja filmi teemadel.</a:t>
            </a:r>
            <a:endParaRPr sz="1800" dirty="0">
              <a:solidFill>
                <a:srgbClr val="FFFFFF"/>
              </a:solidFill>
            </a:endParaRPr>
          </a:p>
          <a:p>
            <a:pPr marL="457200" lvl="0" indent="0" algn="l" rtl="0">
              <a:spcBef>
                <a:spcPts val="0"/>
              </a:spcBef>
              <a:spcAft>
                <a:spcPts val="0"/>
              </a:spcAft>
              <a:buNone/>
            </a:pPr>
            <a:endParaRPr sz="1800" dirty="0">
              <a:solidFill>
                <a:srgbClr val="FFFFFF"/>
              </a:solidFill>
            </a:endParaRPr>
          </a:p>
          <a:p>
            <a:pPr marL="457200" lvl="0" indent="-317500" algn="l" rtl="0">
              <a:spcBef>
                <a:spcPts val="0"/>
              </a:spcBef>
              <a:spcAft>
                <a:spcPts val="0"/>
              </a:spcAft>
              <a:buClr>
                <a:srgbClr val="FFFFFF"/>
              </a:buClr>
              <a:buSzPts val="1400"/>
              <a:buChar char="●"/>
            </a:pPr>
            <a:r>
              <a:rPr lang="et" sz="1800" dirty="0">
                <a:solidFill>
                  <a:srgbClr val="FFFFFF"/>
                </a:solidFill>
              </a:rPr>
              <a:t>“VAU” - Tomi jaoks oleks vau efekt kui laagris on erineval raskustasemel purjetajad ehk nii algajad kui ka mitu aastat purjetanud noored. Samuti meeldib talle, kui inimesi on kokku tulnud erinevatest riikidest ja õhtuti lauldakse koos erinevaid laule.</a:t>
            </a:r>
            <a:endParaRPr sz="1800" dirty="0">
              <a:solidFill>
                <a:srgbClr val="FFFFFF"/>
              </a:solidFill>
            </a:endParaRPr>
          </a:p>
          <a:p>
            <a:pPr marL="457200" lvl="0" indent="0" algn="l" rtl="0">
              <a:spcBef>
                <a:spcPts val="0"/>
              </a:spcBef>
              <a:spcAft>
                <a:spcPts val="0"/>
              </a:spcAft>
              <a:buNone/>
            </a:pP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t"/>
              <a:t>Külaelanike probleemid	</a:t>
            </a:r>
            <a:endParaRPr/>
          </a:p>
        </p:txBody>
      </p:sp>
      <p:sp>
        <p:nvSpPr>
          <p:cNvPr id="139" name="Google Shape;139;p25"/>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t" dirty="0"/>
              <a:t>Puuduvad korralikud teed  (liiga kitsad teed, raskusi manööverdamisega).</a:t>
            </a:r>
            <a:endParaRPr dirty="0"/>
          </a:p>
          <a:p>
            <a:pPr marL="0" lvl="0" indent="0" algn="l" rtl="0">
              <a:spcBef>
                <a:spcPts val="1600"/>
              </a:spcBef>
              <a:spcAft>
                <a:spcPts val="0"/>
              </a:spcAft>
              <a:buNone/>
            </a:pPr>
            <a:r>
              <a:rPr lang="et" dirty="0"/>
              <a:t>Pole piisavalt töökohti.</a:t>
            </a:r>
            <a:endParaRPr dirty="0"/>
          </a:p>
          <a:p>
            <a:pPr marL="0" lvl="0" indent="0" algn="l" rtl="0">
              <a:spcBef>
                <a:spcPts val="1600"/>
              </a:spcBef>
              <a:spcAft>
                <a:spcPts val="0"/>
              </a:spcAft>
              <a:buNone/>
            </a:pPr>
            <a:r>
              <a:rPr lang="et" dirty="0"/>
              <a:t>Ei meeldi võõrad inimesed nende külas.</a:t>
            </a:r>
            <a:endParaRPr dirty="0"/>
          </a:p>
          <a:p>
            <a:pPr marL="0" lvl="0" indent="0" algn="l" rtl="0">
              <a:spcBef>
                <a:spcPts val="1600"/>
              </a:spcBef>
              <a:spcAft>
                <a:spcPts val="1600"/>
              </a:spcAft>
              <a:buNone/>
            </a:pP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t"/>
              <a:t>KUST SAADA RAHA!?					</a:t>
            </a:r>
            <a:endParaRPr/>
          </a:p>
        </p:txBody>
      </p:sp>
      <p:sp>
        <p:nvSpPr>
          <p:cNvPr id="145" name="Google Shape;145;p26"/>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t" dirty="0"/>
              <a:t>Korraldaks kohvikutepäevad/jõululaat, toetused vallalt/linnalt, sponsorid (Muhu pagarid?), koostöö purjeklubidega vms (varustuse rent). (</a:t>
            </a:r>
            <a:r>
              <a:rPr lang="et" u="sng" dirty="0">
                <a:solidFill>
                  <a:schemeClr val="hlink"/>
                </a:solidFill>
                <a:hlinkClick r:id="rId3"/>
              </a:rPr>
              <a:t>https://www.puri.ee/lapsed-purjetama/</a:t>
            </a:r>
            <a:r>
              <a:rPr lang="et" dirty="0"/>
              <a:t>)</a:t>
            </a:r>
            <a:endParaRPr dirty="0"/>
          </a:p>
          <a:p>
            <a:pPr marL="0" lvl="0" indent="0" algn="l" rtl="0">
              <a:spcBef>
                <a:spcPts val="1600"/>
              </a:spcBef>
              <a:spcAft>
                <a:spcPts val="1600"/>
              </a:spcAft>
              <a:buNone/>
            </a:pP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7"/>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t"/>
              <a:t>Raha		</a:t>
            </a:r>
            <a:endParaRPr/>
          </a:p>
        </p:txBody>
      </p:sp>
      <p:sp>
        <p:nvSpPr>
          <p:cNvPr id="151" name="Google Shape;151;p27"/>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1600"/>
              </a:spcBef>
              <a:spcAft>
                <a:spcPts val="1600"/>
              </a:spcAft>
              <a:buNone/>
            </a:pPr>
            <a:endParaRPr/>
          </a:p>
        </p:txBody>
      </p:sp>
      <p:graphicFrame>
        <p:nvGraphicFramePr>
          <p:cNvPr id="152" name="Google Shape;152;p27"/>
          <p:cNvGraphicFramePr/>
          <p:nvPr>
            <p:extLst>
              <p:ext uri="{D42A27DB-BD31-4B8C-83A1-F6EECF244321}">
                <p14:modId xmlns:p14="http://schemas.microsoft.com/office/powerpoint/2010/main" val="912736157"/>
              </p:ext>
            </p:extLst>
          </p:nvPr>
        </p:nvGraphicFramePr>
        <p:xfrm>
          <a:off x="1757363" y="1152475"/>
          <a:ext cx="5041550" cy="2787200"/>
        </p:xfrm>
        <a:graphic>
          <a:graphicData uri="http://schemas.openxmlformats.org/drawingml/2006/table">
            <a:tbl>
              <a:tblPr>
                <a:noFill/>
                <a:tableStyleId>{BCC7ED19-22BC-4E0E-AA8D-6F581C6ECD36}</a:tableStyleId>
              </a:tblPr>
              <a:tblGrid>
                <a:gridCol w="1638850">
                  <a:extLst>
                    <a:ext uri="{9D8B030D-6E8A-4147-A177-3AD203B41FA5}">
                      <a16:colId xmlns:a16="http://schemas.microsoft.com/office/drawing/2014/main" val="20000"/>
                    </a:ext>
                  </a:extLst>
                </a:gridCol>
                <a:gridCol w="1638850">
                  <a:extLst>
                    <a:ext uri="{9D8B030D-6E8A-4147-A177-3AD203B41FA5}">
                      <a16:colId xmlns:a16="http://schemas.microsoft.com/office/drawing/2014/main" val="20001"/>
                    </a:ext>
                  </a:extLst>
                </a:gridCol>
                <a:gridCol w="1763850">
                  <a:extLst>
                    <a:ext uri="{9D8B030D-6E8A-4147-A177-3AD203B41FA5}">
                      <a16:colId xmlns:a16="http://schemas.microsoft.com/office/drawing/2014/main" val="20002"/>
                    </a:ext>
                  </a:extLst>
                </a:gridCol>
              </a:tblGrid>
              <a:tr h="497525">
                <a:tc>
                  <a:txBody>
                    <a:bodyPr/>
                    <a:lstStyle/>
                    <a:p>
                      <a:pPr marL="0" lvl="0" indent="0" algn="l" rtl="0">
                        <a:spcBef>
                          <a:spcPts val="0"/>
                        </a:spcBef>
                        <a:spcAft>
                          <a:spcPts val="0"/>
                        </a:spcAft>
                        <a:buNone/>
                      </a:pPr>
                      <a:r>
                        <a:rPr lang="et">
                          <a:solidFill>
                            <a:srgbClr val="FFFFFF"/>
                          </a:solidFill>
                        </a:rPr>
                        <a:t>Ööbimine</a:t>
                      </a:r>
                      <a:endParaRPr>
                        <a:solidFill>
                          <a:srgbClr val="FFFFFF"/>
                        </a:solidFill>
                      </a:endParaRPr>
                    </a:p>
                  </a:txBody>
                  <a:tcPr marL="91425" marR="91425" marT="91425" marB="91425"/>
                </a:tc>
                <a:tc>
                  <a:txBody>
                    <a:bodyPr/>
                    <a:lstStyle/>
                    <a:p>
                      <a:pPr marL="0" lvl="0" indent="0" algn="l" rtl="0">
                        <a:spcBef>
                          <a:spcPts val="0"/>
                        </a:spcBef>
                        <a:spcAft>
                          <a:spcPts val="0"/>
                        </a:spcAft>
                        <a:buNone/>
                      </a:pPr>
                      <a:r>
                        <a:rPr lang="et">
                          <a:solidFill>
                            <a:srgbClr val="FFFFFF"/>
                          </a:solidFill>
                        </a:rPr>
                        <a:t>Bussi tellimine</a:t>
                      </a:r>
                      <a:endParaRPr>
                        <a:solidFill>
                          <a:srgbClr val="FFFFFF"/>
                        </a:solidFill>
                      </a:endParaRPr>
                    </a:p>
                  </a:txBody>
                  <a:tcPr marL="91425" marR="91425" marT="91425" marB="91425"/>
                </a:tc>
                <a:tc>
                  <a:txBody>
                    <a:bodyPr/>
                    <a:lstStyle/>
                    <a:p>
                      <a:pPr marL="0" lvl="0" indent="0" algn="l" rtl="0">
                        <a:spcBef>
                          <a:spcPts val="0"/>
                        </a:spcBef>
                        <a:spcAft>
                          <a:spcPts val="0"/>
                        </a:spcAft>
                        <a:buNone/>
                      </a:pPr>
                      <a:r>
                        <a:rPr lang="et">
                          <a:solidFill>
                            <a:srgbClr val="FFFFFF"/>
                          </a:solidFill>
                        </a:rPr>
                        <a:t>Laagri hind</a:t>
                      </a:r>
                      <a:endParaRPr>
                        <a:solidFill>
                          <a:srgbClr val="FFFFFF"/>
                        </a:solidFill>
                      </a:endParaRPr>
                    </a:p>
                  </a:txBody>
                  <a:tcPr marL="91425" marR="91425" marT="91425" marB="91425"/>
                </a:tc>
                <a:extLst>
                  <a:ext uri="{0D108BD9-81ED-4DB2-BD59-A6C34878D82A}">
                    <a16:rowId xmlns:a16="http://schemas.microsoft.com/office/drawing/2014/main" val="10000"/>
                  </a:ext>
                </a:extLst>
              </a:tr>
              <a:tr h="497525">
                <a:tc>
                  <a:txBody>
                    <a:bodyPr/>
                    <a:lstStyle/>
                    <a:p>
                      <a:pPr marL="0" lvl="0" indent="0" algn="l" rtl="0">
                        <a:spcBef>
                          <a:spcPts val="0"/>
                        </a:spcBef>
                        <a:spcAft>
                          <a:spcPts val="0"/>
                        </a:spcAft>
                        <a:buNone/>
                      </a:pPr>
                      <a:r>
                        <a:rPr lang="et">
                          <a:solidFill>
                            <a:srgbClr val="FFFFFF"/>
                          </a:solidFill>
                        </a:rPr>
                        <a:t>1 öö - 290 eur</a:t>
                      </a:r>
                      <a:endParaRPr>
                        <a:solidFill>
                          <a:srgbClr val="FFFFFF"/>
                        </a:solidFill>
                      </a:endParaRPr>
                    </a:p>
                  </a:txBody>
                  <a:tcPr marL="91425" marR="91425" marT="91425" marB="91425"/>
                </a:tc>
                <a:tc>
                  <a:txBody>
                    <a:bodyPr/>
                    <a:lstStyle/>
                    <a:p>
                      <a:pPr marL="0" lvl="0" indent="0" algn="l" rtl="0">
                        <a:spcBef>
                          <a:spcPts val="0"/>
                        </a:spcBef>
                        <a:spcAft>
                          <a:spcPts val="0"/>
                        </a:spcAft>
                        <a:buNone/>
                      </a:pPr>
                      <a:r>
                        <a:rPr lang="et">
                          <a:solidFill>
                            <a:srgbClr val="FFFFFF"/>
                          </a:solidFill>
                        </a:rPr>
                        <a:t>250-600 eur</a:t>
                      </a:r>
                      <a:endParaRPr>
                        <a:solidFill>
                          <a:srgbClr val="FFFFFF"/>
                        </a:solidFill>
                      </a:endParaRPr>
                    </a:p>
                  </a:txBody>
                  <a:tcPr marL="91425" marR="91425" marT="91425" marB="91425"/>
                </a:tc>
                <a:tc>
                  <a:txBody>
                    <a:bodyPr/>
                    <a:lstStyle/>
                    <a:p>
                      <a:pPr marL="0" lvl="0" indent="0" algn="l" rtl="0">
                        <a:spcBef>
                          <a:spcPts val="0"/>
                        </a:spcBef>
                        <a:spcAft>
                          <a:spcPts val="0"/>
                        </a:spcAft>
                        <a:buNone/>
                      </a:pPr>
                      <a:endParaRPr>
                        <a:solidFill>
                          <a:srgbClr val="FFFFFF"/>
                        </a:solidFill>
                      </a:endParaRPr>
                    </a:p>
                  </a:txBody>
                  <a:tcPr marL="91425" marR="91425" marT="91425" marB="91425"/>
                </a:tc>
                <a:extLst>
                  <a:ext uri="{0D108BD9-81ED-4DB2-BD59-A6C34878D82A}">
                    <a16:rowId xmlns:a16="http://schemas.microsoft.com/office/drawing/2014/main" val="10001"/>
                  </a:ext>
                </a:extLst>
              </a:tr>
              <a:tr h="1028925">
                <a:tc>
                  <a:txBody>
                    <a:bodyPr/>
                    <a:lstStyle/>
                    <a:p>
                      <a:pPr marL="0" lvl="0" indent="0" algn="l" rtl="0">
                        <a:spcBef>
                          <a:spcPts val="0"/>
                        </a:spcBef>
                        <a:spcAft>
                          <a:spcPts val="0"/>
                        </a:spcAft>
                        <a:buNone/>
                      </a:pPr>
                      <a:r>
                        <a:rPr lang="et">
                          <a:solidFill>
                            <a:srgbClr val="FFFFFF"/>
                          </a:solidFill>
                        </a:rPr>
                        <a:t>Ühele lapsele -- 60 eur + toitlustus</a:t>
                      </a:r>
                      <a:endParaRPr>
                        <a:solidFill>
                          <a:srgbClr val="FFFFFF"/>
                        </a:solidFill>
                      </a:endParaRPr>
                    </a:p>
                  </a:txBody>
                  <a:tcPr marL="91425" marR="91425" marT="91425" marB="91425"/>
                </a:tc>
                <a:tc>
                  <a:txBody>
                    <a:bodyPr/>
                    <a:lstStyle/>
                    <a:p>
                      <a:pPr marL="0" lvl="0" indent="0" algn="l" rtl="0">
                        <a:spcBef>
                          <a:spcPts val="0"/>
                        </a:spcBef>
                        <a:spcAft>
                          <a:spcPts val="0"/>
                        </a:spcAft>
                        <a:buNone/>
                      </a:pPr>
                      <a:r>
                        <a:rPr lang="et">
                          <a:solidFill>
                            <a:srgbClr val="FFFFFF"/>
                          </a:solidFill>
                        </a:rPr>
                        <a:t>12,50 - 32,50</a:t>
                      </a:r>
                      <a:endParaRPr>
                        <a:solidFill>
                          <a:srgbClr val="FFFFFF"/>
                        </a:solidFill>
                      </a:endParaRPr>
                    </a:p>
                  </a:txBody>
                  <a:tcPr marL="91425" marR="91425" marT="91425" marB="91425"/>
                </a:tc>
                <a:tc>
                  <a:txBody>
                    <a:bodyPr/>
                    <a:lstStyle/>
                    <a:p>
                      <a:pPr marL="0" lvl="0" indent="0" algn="l" rtl="0">
                        <a:spcBef>
                          <a:spcPts val="0"/>
                        </a:spcBef>
                        <a:spcAft>
                          <a:spcPts val="0"/>
                        </a:spcAft>
                        <a:buNone/>
                      </a:pPr>
                      <a:r>
                        <a:rPr lang="et" dirty="0">
                          <a:solidFill>
                            <a:srgbClr val="FFFFFF"/>
                          </a:solidFill>
                        </a:rPr>
                        <a:t>150 eur ühele lapse hind</a:t>
                      </a:r>
                      <a:endParaRPr dirty="0">
                        <a:solidFill>
                          <a:srgbClr val="FFFFFF"/>
                        </a:solidFill>
                      </a:endParaRPr>
                    </a:p>
                  </a:txBody>
                  <a:tcPr marL="91425" marR="91425" marT="91425" marB="91425"/>
                </a:tc>
                <a:extLst>
                  <a:ext uri="{0D108BD9-81ED-4DB2-BD59-A6C34878D82A}">
                    <a16:rowId xmlns:a16="http://schemas.microsoft.com/office/drawing/2014/main" val="10002"/>
                  </a:ext>
                </a:extLst>
              </a:tr>
              <a:tr h="763225">
                <a:tc>
                  <a:txBody>
                    <a:bodyPr/>
                    <a:lstStyle/>
                    <a:p>
                      <a:pPr marL="0" lvl="0" indent="0" algn="l" rtl="0">
                        <a:spcBef>
                          <a:spcPts val="0"/>
                        </a:spcBef>
                        <a:spcAft>
                          <a:spcPts val="0"/>
                        </a:spcAft>
                        <a:buNone/>
                      </a:pPr>
                      <a:r>
                        <a:rPr lang="et">
                          <a:solidFill>
                            <a:srgbClr val="FFFFFF"/>
                          </a:solidFill>
                        </a:rPr>
                        <a:t>Kokku: 1160 eur</a:t>
                      </a:r>
                      <a:endParaRPr>
                        <a:solidFill>
                          <a:srgbClr val="FFFFFF"/>
                        </a:solidFill>
                      </a:endParaRPr>
                    </a:p>
                  </a:txBody>
                  <a:tcPr marL="91425" marR="91425" marT="91425" marB="91425"/>
                </a:tc>
                <a:tc>
                  <a:txBody>
                    <a:bodyPr/>
                    <a:lstStyle/>
                    <a:p>
                      <a:pPr marL="0" lvl="0" indent="0" algn="l" rtl="0">
                        <a:spcBef>
                          <a:spcPts val="0"/>
                        </a:spcBef>
                        <a:spcAft>
                          <a:spcPts val="0"/>
                        </a:spcAft>
                        <a:buNone/>
                      </a:pPr>
                      <a:r>
                        <a:rPr lang="et">
                          <a:solidFill>
                            <a:srgbClr val="FFFFFF"/>
                          </a:solidFill>
                        </a:rPr>
                        <a:t>1160 + buss </a:t>
                      </a:r>
                      <a:endParaRPr>
                        <a:solidFill>
                          <a:srgbClr val="FFFFFF"/>
                        </a:solidFill>
                      </a:endParaRPr>
                    </a:p>
                    <a:p>
                      <a:pPr marL="0" lvl="0" indent="0" algn="l" rtl="0">
                        <a:spcBef>
                          <a:spcPts val="0"/>
                        </a:spcBef>
                        <a:spcAft>
                          <a:spcPts val="0"/>
                        </a:spcAft>
                        <a:buNone/>
                      </a:pPr>
                      <a:r>
                        <a:rPr lang="et">
                          <a:solidFill>
                            <a:srgbClr val="FFFFFF"/>
                          </a:solidFill>
                        </a:rPr>
                        <a:t>1410-2260</a:t>
                      </a:r>
                      <a:endParaRPr>
                        <a:solidFill>
                          <a:srgbClr val="FFFFFF"/>
                        </a:solidFill>
                      </a:endParaRPr>
                    </a:p>
                  </a:txBody>
                  <a:tcPr marL="91425" marR="91425" marT="91425" marB="91425"/>
                </a:tc>
                <a:tc>
                  <a:txBody>
                    <a:bodyPr/>
                    <a:lstStyle/>
                    <a:p>
                      <a:pPr marL="0" lvl="0" indent="0" algn="l" rtl="0">
                        <a:spcBef>
                          <a:spcPts val="0"/>
                        </a:spcBef>
                        <a:spcAft>
                          <a:spcPts val="0"/>
                        </a:spcAft>
                        <a:buNone/>
                      </a:pPr>
                      <a:r>
                        <a:rPr lang="et" dirty="0">
                          <a:solidFill>
                            <a:srgbClr val="FFFFFF"/>
                          </a:solidFill>
                        </a:rPr>
                        <a:t>20 last ---</a:t>
                      </a:r>
                      <a:endParaRPr dirty="0">
                        <a:solidFill>
                          <a:srgbClr val="FFFFFF"/>
                        </a:solidFill>
                      </a:endParaRPr>
                    </a:p>
                    <a:p>
                      <a:pPr marL="0" lvl="0" indent="0" algn="l" rtl="0">
                        <a:spcBef>
                          <a:spcPts val="0"/>
                        </a:spcBef>
                        <a:spcAft>
                          <a:spcPts val="0"/>
                        </a:spcAft>
                        <a:buNone/>
                      </a:pPr>
                      <a:r>
                        <a:rPr lang="et" dirty="0">
                          <a:solidFill>
                            <a:srgbClr val="FFFFFF"/>
                          </a:solidFill>
                        </a:rPr>
                        <a:t>3000 eur</a:t>
                      </a:r>
                      <a:endParaRPr dirty="0">
                        <a:solidFill>
                          <a:srgbClr val="FFFFFF"/>
                        </a:solidFill>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8"/>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t"/>
              <a:t>Prototüüp </a:t>
            </a:r>
            <a:endParaRPr/>
          </a:p>
        </p:txBody>
      </p:sp>
      <p:pic>
        <p:nvPicPr>
          <p:cNvPr id="158" name="Google Shape;158;p28"/>
          <p:cNvPicPr preferRelativeResize="0"/>
          <p:nvPr/>
        </p:nvPicPr>
        <p:blipFill>
          <a:blip r:embed="rId3">
            <a:alphaModFix/>
          </a:blip>
          <a:stretch>
            <a:fillRect/>
          </a:stretch>
        </p:blipFill>
        <p:spPr>
          <a:xfrm rot="-5400000">
            <a:off x="2917403" y="178225"/>
            <a:ext cx="3309197" cy="514350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9"/>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t"/>
              <a:t>Pusku turismitalu</a:t>
            </a:r>
            <a:endParaRPr/>
          </a:p>
        </p:txBody>
      </p:sp>
      <p:sp>
        <p:nvSpPr>
          <p:cNvPr id="164" name="Google Shape;164;p29"/>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457200" lvl="0" indent="0" algn="l" rtl="0">
              <a:spcBef>
                <a:spcPts val="0"/>
              </a:spcBef>
              <a:spcAft>
                <a:spcPts val="1600"/>
              </a:spcAft>
              <a:buNone/>
            </a:pPr>
            <a:endParaRPr/>
          </a:p>
        </p:txBody>
      </p:sp>
      <p:pic>
        <p:nvPicPr>
          <p:cNvPr id="165" name="Google Shape;165;p29"/>
          <p:cNvPicPr preferRelativeResize="0"/>
          <p:nvPr/>
        </p:nvPicPr>
        <p:blipFill>
          <a:blip r:embed="rId3">
            <a:alphaModFix/>
          </a:blip>
          <a:stretch>
            <a:fillRect/>
          </a:stretch>
        </p:blipFill>
        <p:spPr>
          <a:xfrm>
            <a:off x="387900" y="1624325"/>
            <a:ext cx="3462450" cy="2809875"/>
          </a:xfrm>
          <a:prstGeom prst="rect">
            <a:avLst/>
          </a:prstGeom>
          <a:noFill/>
          <a:ln>
            <a:noFill/>
          </a:ln>
        </p:spPr>
      </p:pic>
      <p:pic>
        <p:nvPicPr>
          <p:cNvPr id="166" name="Google Shape;166;p29"/>
          <p:cNvPicPr preferRelativeResize="0"/>
          <p:nvPr/>
        </p:nvPicPr>
        <p:blipFill>
          <a:blip r:embed="rId4">
            <a:alphaModFix/>
          </a:blip>
          <a:stretch>
            <a:fillRect/>
          </a:stretch>
        </p:blipFill>
        <p:spPr>
          <a:xfrm>
            <a:off x="4111819" y="1624338"/>
            <a:ext cx="3462450" cy="28098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30"/>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t"/>
              <a:t>Uued töökohad külale	</a:t>
            </a:r>
            <a:endParaRPr/>
          </a:p>
        </p:txBody>
      </p:sp>
      <p:sp>
        <p:nvSpPr>
          <p:cNvPr id="172" name="Google Shape;172;p30"/>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t" dirty="0"/>
              <a:t>Laagriala koristus.</a:t>
            </a:r>
            <a:endParaRPr dirty="0"/>
          </a:p>
          <a:p>
            <a:pPr marL="0" lvl="0" indent="0" algn="l" rtl="0">
              <a:spcBef>
                <a:spcPts val="1600"/>
              </a:spcBef>
              <a:spcAft>
                <a:spcPts val="0"/>
              </a:spcAft>
              <a:buNone/>
            </a:pPr>
            <a:r>
              <a:rPr lang="et" dirty="0"/>
              <a:t>Söögi valmistamine laagrilistele kui ka personaalile.</a:t>
            </a:r>
            <a:endParaRPr dirty="0"/>
          </a:p>
          <a:p>
            <a:pPr marL="0" lvl="0" indent="0" algn="l" rtl="0">
              <a:spcBef>
                <a:spcPts val="1600"/>
              </a:spcBef>
              <a:spcAft>
                <a:spcPts val="0"/>
              </a:spcAft>
              <a:buNone/>
            </a:pPr>
            <a:r>
              <a:rPr lang="et" dirty="0"/>
              <a:t>Erinevate mängude korraldamine.</a:t>
            </a:r>
            <a:endParaRPr dirty="0"/>
          </a:p>
          <a:p>
            <a:pPr marL="0" lvl="0" indent="0" algn="l" rtl="0">
              <a:spcBef>
                <a:spcPts val="1600"/>
              </a:spcBef>
              <a:spcAft>
                <a:spcPts val="0"/>
              </a:spcAft>
              <a:buNone/>
            </a:pPr>
            <a:r>
              <a:rPr lang="et" dirty="0"/>
              <a:t>Giiditeenus.</a:t>
            </a:r>
            <a:endParaRPr dirty="0"/>
          </a:p>
          <a:p>
            <a:pPr marL="0" lvl="0" indent="0" algn="l" rtl="0">
              <a:spcBef>
                <a:spcPts val="1600"/>
              </a:spcBef>
              <a:spcAft>
                <a:spcPts val="0"/>
              </a:spcAft>
              <a:buNone/>
            </a:pPr>
            <a:endParaRPr dirty="0"/>
          </a:p>
          <a:p>
            <a:pPr marL="0" lvl="0" indent="0" algn="l" rtl="0">
              <a:spcBef>
                <a:spcPts val="1600"/>
              </a:spcBef>
              <a:spcAft>
                <a:spcPts val="1600"/>
              </a:spcAft>
              <a:buNone/>
            </a:pP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1"/>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t"/>
              <a:t>Koostöö kogukonnaga</a:t>
            </a:r>
            <a:endParaRPr/>
          </a:p>
        </p:txBody>
      </p:sp>
      <p:sp>
        <p:nvSpPr>
          <p:cNvPr id="178" name="Google Shape;178;p31"/>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t" dirty="0"/>
              <a:t>Korraldame kogukonnaga suvepäevi ning jõlulaatasid, et tuua kogukond rohkem kokku ning tuua ka inimesi teistest kohtades Puskut avastama.</a:t>
            </a:r>
            <a:endParaRPr dirty="0"/>
          </a:p>
          <a:p>
            <a:pPr marL="0" lvl="0" indent="0" algn="l" rtl="0">
              <a:spcBef>
                <a:spcPts val="1600"/>
              </a:spcBef>
              <a:spcAft>
                <a:spcPts val="0"/>
              </a:spcAft>
              <a:buNone/>
            </a:pPr>
            <a:r>
              <a:rPr lang="et" dirty="0"/>
              <a:t>Teeme koostööd sadama ning turismitalu juhatajatega selleks, et oma laagri idee ellu viia.</a:t>
            </a:r>
            <a:endParaRPr dirty="0"/>
          </a:p>
          <a:p>
            <a:pPr marL="0" lvl="0" indent="0" algn="l" rtl="0">
              <a:spcBef>
                <a:spcPts val="1600"/>
              </a:spcBef>
              <a:spcAft>
                <a:spcPts val="1600"/>
              </a:spcAft>
              <a:buNone/>
            </a:pPr>
            <a:r>
              <a:rPr lang="et" dirty="0"/>
              <a:t>Suhtleme kogukonnaga, et saada tagasisidet sellest, millest nad külas puudust tunnevad ning laseme neil pakkuda oma mõtteid kuidas külla tuua elanikke ning luua töökohti.</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t"/>
              <a:t>Pusku küla potentsiaalsed võimalused</a:t>
            </a:r>
            <a:endParaRPr/>
          </a:p>
        </p:txBody>
      </p:sp>
      <p:sp>
        <p:nvSpPr>
          <p:cNvPr id="70" name="Google Shape;70;p14"/>
          <p:cNvSpPr txBox="1">
            <a:spLocks noGrp="1"/>
          </p:cNvSpPr>
          <p:nvPr>
            <p:ph type="body" idx="1"/>
          </p:nvPr>
        </p:nvSpPr>
        <p:spPr>
          <a:xfrm>
            <a:off x="311700" y="948000"/>
            <a:ext cx="8520600" cy="41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t" dirty="0">
                <a:solidFill>
                  <a:srgbClr val="FFFFFF"/>
                </a:solidFill>
              </a:rPr>
              <a:t>Klassireisid turismitalus (festivalid (külaelanike pillimängijad, küpsetised - kohvik), pulmad jne).</a:t>
            </a:r>
            <a:endParaRPr dirty="0">
              <a:solidFill>
                <a:srgbClr val="FFFFFF"/>
              </a:solidFill>
            </a:endParaRPr>
          </a:p>
          <a:p>
            <a:pPr marL="0" lvl="0" indent="0" algn="l" rtl="0">
              <a:spcBef>
                <a:spcPts val="1600"/>
              </a:spcBef>
              <a:spcAft>
                <a:spcPts val="0"/>
              </a:spcAft>
              <a:buNone/>
            </a:pPr>
            <a:r>
              <a:rPr lang="et" dirty="0">
                <a:solidFill>
                  <a:srgbClr val="FFFFFF"/>
                </a:solidFill>
              </a:rPr>
              <a:t>Teemärgid - vabatahtlikud (nt meie ise) --- tee paremaks muutmine.</a:t>
            </a:r>
            <a:endParaRPr dirty="0">
              <a:solidFill>
                <a:srgbClr val="FFFFFF"/>
              </a:solidFill>
            </a:endParaRPr>
          </a:p>
          <a:p>
            <a:pPr marL="0" lvl="0" indent="0" algn="l" rtl="0">
              <a:spcBef>
                <a:spcPts val="1600"/>
              </a:spcBef>
              <a:spcAft>
                <a:spcPts val="0"/>
              </a:spcAft>
              <a:buNone/>
            </a:pPr>
            <a:r>
              <a:rPr lang="et" dirty="0">
                <a:solidFill>
                  <a:srgbClr val="FFFFFF"/>
                </a:solidFill>
              </a:rPr>
              <a:t>Pagariäri.</a:t>
            </a:r>
            <a:endParaRPr dirty="0">
              <a:solidFill>
                <a:srgbClr val="FFFFFF"/>
              </a:solidFill>
            </a:endParaRPr>
          </a:p>
          <a:p>
            <a:pPr marL="0" lvl="0" indent="0" algn="l" rtl="0">
              <a:spcBef>
                <a:spcPts val="1600"/>
              </a:spcBef>
              <a:spcAft>
                <a:spcPts val="0"/>
              </a:spcAft>
              <a:buNone/>
            </a:pPr>
            <a:r>
              <a:rPr lang="et" u="sng" dirty="0">
                <a:solidFill>
                  <a:srgbClr val="FFFFFF"/>
                </a:solidFill>
                <a:hlinkClick r:id="rId3">
                  <a:extLst>
                    <a:ext uri="{A12FA001-AC4F-418D-AE19-62706E023703}">
                      <ahyp:hlinkClr xmlns:ahyp="http://schemas.microsoft.com/office/drawing/2018/hyperlinkcolor" val="tx"/>
                    </a:ext>
                  </a:extLst>
                </a:hlinkClick>
              </a:rPr>
              <a:t>https://pusku.ee/kontakt.html</a:t>
            </a:r>
            <a:endParaRPr dirty="0">
              <a:solidFill>
                <a:srgbClr val="FFFFFF"/>
              </a:solidFill>
            </a:endParaRPr>
          </a:p>
          <a:p>
            <a:pPr marL="0" lvl="0" indent="0" algn="l" rtl="0">
              <a:spcBef>
                <a:spcPts val="1600"/>
              </a:spcBef>
              <a:spcAft>
                <a:spcPts val="0"/>
              </a:spcAft>
              <a:buNone/>
            </a:pPr>
            <a:r>
              <a:rPr lang="et" dirty="0">
                <a:solidFill>
                  <a:srgbClr val="FFFFFF"/>
                </a:solidFill>
              </a:rPr>
              <a:t>Purjetamine (laager, trennid, välismaa tipptreenerid)- vajadusel ööbimine turismitalus - kutsuda nt Norrast, Soomest purjetajaid.</a:t>
            </a:r>
            <a:endParaRPr dirty="0">
              <a:solidFill>
                <a:srgbClr val="FFFFFF"/>
              </a:solidFill>
            </a:endParaRPr>
          </a:p>
          <a:p>
            <a:pPr marL="0" lvl="0" indent="0" algn="l" rtl="0">
              <a:spcBef>
                <a:spcPts val="1600"/>
              </a:spcBef>
              <a:spcAft>
                <a:spcPts val="1600"/>
              </a:spcAft>
              <a:buNone/>
            </a:pPr>
            <a:r>
              <a:rPr lang="et" dirty="0">
                <a:solidFill>
                  <a:srgbClr val="FFFFFF"/>
                </a:solidFill>
              </a:rPr>
              <a:t>Facebook/Instagram - tutvustused turismitaludele ja nt purjetamisele.</a:t>
            </a:r>
            <a:endParaRPr dirty="0">
              <a:solidFill>
                <a:srgbClr val="FFFFF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2"/>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t"/>
              <a:t>Maal elamise väärtused</a:t>
            </a:r>
            <a:endParaRPr/>
          </a:p>
        </p:txBody>
      </p:sp>
      <p:sp>
        <p:nvSpPr>
          <p:cNvPr id="184" name="Google Shape;184;p32"/>
          <p:cNvSpPr txBox="1">
            <a:spLocks noGrp="1"/>
          </p:cNvSpPr>
          <p:nvPr>
            <p:ph type="body" idx="1"/>
          </p:nvPr>
        </p:nvSpPr>
        <p:spPr>
          <a:xfrm>
            <a:off x="311700" y="1017725"/>
            <a:ext cx="8208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t" dirty="0"/>
              <a:t>Maal elades saad sa ennast tunda vabalt. Saad hingata värsket õhku ja interneedusest kõrvale hiilida, teha maatööd ja nautida päikesepaistelist ilma grillides või lihtsalt lebotades linnulaulu kuulates. Saad veeta aega perega nii, et keegi teine sind ei segaks ning võimalusel ka karvaliste või sulelistega. </a:t>
            </a:r>
            <a:endParaRPr dirty="0"/>
          </a:p>
          <a:p>
            <a:pPr marL="0" lvl="0" indent="0" algn="l" rtl="0">
              <a:spcBef>
                <a:spcPts val="1600"/>
              </a:spcBef>
              <a:spcAft>
                <a:spcPts val="0"/>
              </a:spcAft>
              <a:buNone/>
            </a:pPr>
            <a:r>
              <a:rPr lang="et" b="1" dirty="0"/>
              <a:t>Kas elaksime maal?</a:t>
            </a:r>
            <a:endParaRPr b="1" dirty="0"/>
          </a:p>
          <a:p>
            <a:pPr marL="0" lvl="0" indent="0" algn="l" rtl="0">
              <a:spcBef>
                <a:spcPts val="1600"/>
              </a:spcBef>
              <a:spcAft>
                <a:spcPts val="1600"/>
              </a:spcAft>
              <a:buNone/>
            </a:pPr>
            <a:r>
              <a:rPr lang="et" dirty="0"/>
              <a:t>Võib-olla päris aastaringseks eluks me maale ei koliks, kuid veedaks seal hea meelega iga võimaliku vaba hetke, sest maal on rahulik ning saab värske õhu käes olla nii palju kui tahame. Seal ei ole autosid mis saastaksid õhku ning samuti pole seal nii palju inimesi ja siblimist.</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a:off x="311700" y="241450"/>
            <a:ext cx="85206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t"/>
              <a:t>Pusku sadamaala</a:t>
            </a:r>
            <a:endParaRPr/>
          </a:p>
        </p:txBody>
      </p:sp>
      <p:sp>
        <p:nvSpPr>
          <p:cNvPr id="76" name="Google Shape;76;p15"/>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77" name="Google Shape;77;p15"/>
          <p:cNvPicPr preferRelativeResize="0"/>
          <p:nvPr/>
        </p:nvPicPr>
        <p:blipFill>
          <a:blip r:embed="rId3">
            <a:alphaModFix/>
          </a:blip>
          <a:stretch>
            <a:fillRect/>
          </a:stretch>
        </p:blipFill>
        <p:spPr>
          <a:xfrm>
            <a:off x="311700" y="878075"/>
            <a:ext cx="8520598" cy="408445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t"/>
              <a:t>Idee kirjeldus</a:t>
            </a:r>
            <a:endParaRPr/>
          </a:p>
        </p:txBody>
      </p:sp>
      <p:sp>
        <p:nvSpPr>
          <p:cNvPr id="83" name="Google Shape;83;p16"/>
          <p:cNvSpPr txBox="1">
            <a:spLocks noGrp="1"/>
          </p:cNvSpPr>
          <p:nvPr>
            <p:ph type="body" idx="1"/>
          </p:nvPr>
        </p:nvSpPr>
        <p:spPr>
          <a:xfrm>
            <a:off x="311700" y="1017725"/>
            <a:ext cx="84300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t" dirty="0"/>
              <a:t>Noorte rahvusvahelised (+välismaa lapsed) purjetamislaagrid, kus võimalusel käivad külas ka välismaa treenerid. Võimalusel teha koostööd Eesti purjespordikeskustega. Ainuke tingimus on see, et noortel on oma varustus.</a:t>
            </a:r>
            <a:endParaRPr dirty="0"/>
          </a:p>
          <a:p>
            <a:pPr marL="0" lvl="0" indent="0" algn="l" rtl="0">
              <a:spcBef>
                <a:spcPts val="1600"/>
              </a:spcBef>
              <a:spcAft>
                <a:spcPts val="1600"/>
              </a:spcAft>
              <a:buNone/>
            </a:pPr>
            <a:r>
              <a:rPr lang="et" dirty="0"/>
              <a:t>Müüme ideed purjetamiskeskustesse Eestis (Kalevi Jahtklubi, Haapsalu Purjespordikool) kui ka välismaale (Helsinki  Yachting - Soome ; Sailstar Sailing School – Rootsi).</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7"/>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t"/>
              <a:t>Müügikanalid/reklaam</a:t>
            </a:r>
            <a:endParaRPr/>
          </a:p>
        </p:txBody>
      </p:sp>
      <p:sp>
        <p:nvSpPr>
          <p:cNvPr id="89" name="Google Shape;89;p17"/>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t" dirty="0"/>
              <a:t>Müügikanalid on veebileht, sotsiaalmeedia kontod (Instagram, Facebook ja Twitter) ning spordipoed ja muud sellel alal spetsialiseerunud poed.</a:t>
            </a:r>
            <a:endParaRPr dirty="0"/>
          </a:p>
          <a:p>
            <a:pPr marL="0" lvl="0" indent="0" algn="l" rtl="0">
              <a:spcBef>
                <a:spcPts val="1600"/>
              </a:spcBef>
              <a:spcAft>
                <a:spcPts val="0"/>
              </a:spcAft>
              <a:buNone/>
            </a:pPr>
            <a:r>
              <a:rPr lang="et" dirty="0"/>
              <a:t>Poodides plakatid seintel ja kassades flaierid. Plakatid paneks üles sellistes poodides nagu Sportland, Hawaiian Express, Rademar ja ka jahtklubides.</a:t>
            </a:r>
            <a:endParaRPr dirty="0"/>
          </a:p>
          <a:p>
            <a:pPr marL="0" lvl="0" indent="0" algn="l" rtl="0">
              <a:spcBef>
                <a:spcPts val="1600"/>
              </a:spcBef>
              <a:spcAft>
                <a:spcPts val="0"/>
              </a:spcAft>
              <a:buNone/>
            </a:pPr>
            <a:r>
              <a:rPr lang="et" dirty="0"/>
              <a:t>Sotsiaalmeedia kontodes aeg ajalt postitused,  kus on  kirjas andmed ja järgmiste laagrite ajad. Kui laager on tulemas, siis igapäevased postitused selle reklaamimiseks.</a:t>
            </a:r>
            <a:endParaRPr dirty="0"/>
          </a:p>
          <a:p>
            <a:pPr marL="0" lvl="0" indent="0" algn="l" rtl="0">
              <a:spcBef>
                <a:spcPts val="1600"/>
              </a:spcBef>
              <a:spcAft>
                <a:spcPts val="0"/>
              </a:spcAft>
              <a:buNone/>
            </a:pPr>
            <a:r>
              <a:rPr lang="et" dirty="0"/>
              <a:t>Veebilehe aadress on igal plakatil, flaieril ja postitusel täpsema info saamiseks.</a:t>
            </a:r>
            <a:endParaRPr dirty="0"/>
          </a:p>
          <a:p>
            <a:pPr marL="0" lvl="0" indent="0" algn="l" rtl="0">
              <a:spcBef>
                <a:spcPts val="1600"/>
              </a:spcBef>
              <a:spcAft>
                <a:spcPts val="1600"/>
              </a:spcAft>
              <a:buNone/>
            </a:pP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8"/>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t"/>
              <a:t>Reklaami prototüüp </a:t>
            </a:r>
            <a:endParaRPr/>
          </a:p>
        </p:txBody>
      </p:sp>
      <p:sp>
        <p:nvSpPr>
          <p:cNvPr id="95" name="Google Shape;95;p18"/>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96" name="Google Shape;96;p18"/>
          <p:cNvPicPr preferRelativeResize="0"/>
          <p:nvPr/>
        </p:nvPicPr>
        <p:blipFill>
          <a:blip r:embed="rId3">
            <a:alphaModFix/>
          </a:blip>
          <a:stretch>
            <a:fillRect/>
          </a:stretch>
        </p:blipFill>
        <p:spPr>
          <a:xfrm>
            <a:off x="387900" y="1489823"/>
            <a:ext cx="5288751" cy="30789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9"/>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t"/>
              <a:t>Potentsiaalsed kliendid</a:t>
            </a:r>
            <a:endParaRPr/>
          </a:p>
        </p:txBody>
      </p:sp>
      <p:sp>
        <p:nvSpPr>
          <p:cNvPr id="102" name="Google Shape;102;p19"/>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t" dirty="0"/>
              <a:t>Potensiaalseteks klientideks on noored 16-18-aastased purjespordi huvilised nii Eestis kui ka välismaalt.</a:t>
            </a:r>
            <a:endParaRPr dirty="0"/>
          </a:p>
          <a:p>
            <a:pPr marL="0" lvl="0" indent="0" algn="l" rtl="0">
              <a:spcBef>
                <a:spcPts val="1600"/>
              </a:spcBef>
              <a:spcAft>
                <a:spcPts val="0"/>
              </a:spcAft>
              <a:buNone/>
            </a:pPr>
            <a:r>
              <a:rPr lang="et" dirty="0"/>
              <a:t>Eestist: Kalevi Jahtklubi, Rein Ottosoni purjekool, MTÜ SoloSailing, Pärnu Jahtklubi.</a:t>
            </a:r>
            <a:endParaRPr dirty="0"/>
          </a:p>
          <a:p>
            <a:pPr marL="0" lvl="0" indent="0" algn="l" rtl="0">
              <a:spcBef>
                <a:spcPts val="1600"/>
              </a:spcBef>
              <a:spcAft>
                <a:spcPts val="0"/>
              </a:spcAft>
              <a:buNone/>
            </a:pPr>
            <a:r>
              <a:rPr lang="et" dirty="0"/>
              <a:t>Välismaalt: Suomen Purjehdus ja Veneily - purjetamisklubid Helsinki ümbruses, Rootsist The Royal Gothenburg Yacht Club (GKSS), Norrast Bergens Seilforening.</a:t>
            </a:r>
            <a:endParaRPr dirty="0"/>
          </a:p>
          <a:p>
            <a:pPr marL="0" lvl="0" indent="0" algn="l" rtl="0">
              <a:spcBef>
                <a:spcPts val="1600"/>
              </a:spcBef>
              <a:spcAft>
                <a:spcPts val="0"/>
              </a:spcAft>
              <a:buNone/>
            </a:pPr>
            <a:r>
              <a:rPr lang="et" dirty="0"/>
              <a:t>Tuntud purjetajaid: Henri ja Juuso Roihu, Uku Randmaa, Ago Rebane, Janne Järvinen.</a:t>
            </a:r>
            <a:endParaRPr dirty="0"/>
          </a:p>
          <a:p>
            <a:pPr marL="0" lvl="0" indent="0" algn="l" rtl="0">
              <a:spcBef>
                <a:spcPts val="1600"/>
              </a:spcBef>
              <a:spcAft>
                <a:spcPts val="0"/>
              </a:spcAft>
              <a:buNone/>
            </a:pPr>
            <a:endParaRPr dirty="0"/>
          </a:p>
          <a:p>
            <a:pPr marL="0" lvl="0" indent="0" algn="l" rtl="0">
              <a:spcBef>
                <a:spcPts val="1600"/>
              </a:spcBef>
              <a:spcAft>
                <a:spcPts val="1600"/>
              </a:spcAft>
              <a:buNone/>
            </a:pP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0"/>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t"/>
              <a:t>Persoona</a:t>
            </a:r>
            <a:endParaRPr/>
          </a:p>
        </p:txBody>
      </p:sp>
      <p:sp>
        <p:nvSpPr>
          <p:cNvPr id="108" name="Google Shape;108;p20"/>
          <p:cNvSpPr txBox="1">
            <a:spLocks noGrp="1"/>
          </p:cNvSpPr>
          <p:nvPr>
            <p:ph type="body" idx="1"/>
          </p:nvPr>
        </p:nvSpPr>
        <p:spPr>
          <a:xfrm>
            <a:off x="311700" y="1152475"/>
            <a:ext cx="55842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t" dirty="0"/>
              <a:t>Nimi: Elisabet</a:t>
            </a:r>
            <a:endParaRPr dirty="0"/>
          </a:p>
          <a:p>
            <a:pPr marL="0" lvl="0" indent="0" algn="l" rtl="0">
              <a:spcBef>
                <a:spcPts val="1600"/>
              </a:spcBef>
              <a:spcAft>
                <a:spcPts val="0"/>
              </a:spcAft>
              <a:buNone/>
            </a:pPr>
            <a:r>
              <a:rPr lang="et" dirty="0"/>
              <a:t>Vanus: 16</a:t>
            </a:r>
            <a:endParaRPr dirty="0"/>
          </a:p>
          <a:p>
            <a:pPr marL="0" lvl="0" indent="0" algn="l" rtl="0">
              <a:spcBef>
                <a:spcPts val="1600"/>
              </a:spcBef>
              <a:spcAft>
                <a:spcPts val="0"/>
              </a:spcAft>
              <a:buNone/>
            </a:pPr>
            <a:r>
              <a:rPr lang="et" dirty="0"/>
              <a:t>Elukutse: õpilane</a:t>
            </a:r>
            <a:endParaRPr dirty="0"/>
          </a:p>
          <a:p>
            <a:pPr marL="0" lvl="0" indent="0" algn="l" rtl="0">
              <a:spcBef>
                <a:spcPts val="1600"/>
              </a:spcBef>
              <a:spcAft>
                <a:spcPts val="0"/>
              </a:spcAft>
              <a:buNone/>
            </a:pPr>
            <a:r>
              <a:rPr lang="et" dirty="0"/>
              <a:t>Elukoht: Tallinn</a:t>
            </a:r>
            <a:endParaRPr dirty="0"/>
          </a:p>
          <a:p>
            <a:pPr marL="0" lvl="0" indent="0" algn="l" rtl="0">
              <a:spcBef>
                <a:spcPts val="1600"/>
              </a:spcBef>
              <a:spcAft>
                <a:spcPts val="0"/>
              </a:spcAft>
              <a:buNone/>
            </a:pPr>
            <a:r>
              <a:rPr lang="et" dirty="0"/>
              <a:t>Hobid: ujumine, sõpradega koos ajaveetmine, </a:t>
            </a:r>
            <a:endParaRPr dirty="0"/>
          </a:p>
          <a:p>
            <a:pPr marL="0" lvl="0" indent="0" algn="l" rtl="0">
              <a:spcBef>
                <a:spcPts val="1600"/>
              </a:spcBef>
              <a:spcAft>
                <a:spcPts val="0"/>
              </a:spcAft>
              <a:buNone/>
            </a:pPr>
            <a:r>
              <a:rPr lang="et" dirty="0"/>
              <a:t>purjetamine</a:t>
            </a:r>
            <a:endParaRPr dirty="0"/>
          </a:p>
          <a:p>
            <a:pPr marL="0" lvl="0" indent="0" algn="l" rtl="0">
              <a:spcBef>
                <a:spcPts val="1600"/>
              </a:spcBef>
              <a:spcAft>
                <a:spcPts val="1600"/>
              </a:spcAft>
              <a:buNone/>
            </a:pPr>
            <a:r>
              <a:rPr lang="et" dirty="0"/>
              <a:t>Tsitaat: “Elus pole midagi paremat kui omaenda kogemus” - Walter Scott                           </a:t>
            </a:r>
            <a:r>
              <a:rPr lang="et" dirty="0">
                <a:solidFill>
                  <a:srgbClr val="0000FF"/>
                </a:solidFill>
                <a:latin typeface="Gill Sans"/>
                <a:ea typeface="Gill Sans"/>
                <a:cs typeface="Gill Sans"/>
                <a:sym typeface="Gill Sans"/>
              </a:rPr>
              <a:t>  </a:t>
            </a:r>
            <a:endParaRPr sz="1500" dirty="0"/>
          </a:p>
        </p:txBody>
      </p:sp>
      <p:pic>
        <p:nvPicPr>
          <p:cNvPr id="109" name="Google Shape;109;p20"/>
          <p:cNvPicPr preferRelativeResize="0"/>
          <p:nvPr/>
        </p:nvPicPr>
        <p:blipFill>
          <a:blip r:embed="rId3">
            <a:alphaModFix/>
          </a:blip>
          <a:stretch>
            <a:fillRect/>
          </a:stretch>
        </p:blipFill>
        <p:spPr>
          <a:xfrm>
            <a:off x="5896000" y="616475"/>
            <a:ext cx="2328150" cy="3594775"/>
          </a:xfrm>
          <a:prstGeom prst="rect">
            <a:avLst/>
          </a:prstGeom>
          <a:noFill/>
          <a:ln>
            <a:noFill/>
          </a:ln>
        </p:spPr>
      </p:pic>
      <p:sp>
        <p:nvSpPr>
          <p:cNvPr id="110" name="Google Shape;110;p20"/>
          <p:cNvSpPr txBox="1"/>
          <p:nvPr/>
        </p:nvSpPr>
        <p:spPr>
          <a:xfrm>
            <a:off x="5957900" y="4275525"/>
            <a:ext cx="2266200" cy="321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t" sz="1500">
                <a:solidFill>
                  <a:srgbClr val="0000FF"/>
                </a:solidFill>
                <a:latin typeface="Gill Sans"/>
                <a:ea typeface="Gill Sans"/>
                <a:cs typeface="Gill Sans"/>
                <a:sym typeface="Gill Sans"/>
              </a:rPr>
              <a:t>Pilt võetud </a:t>
            </a:r>
            <a:r>
              <a:rPr lang="et" sz="1500" i="1">
                <a:solidFill>
                  <a:srgbClr val="0000FF"/>
                </a:solidFill>
                <a:latin typeface="Gill Sans"/>
                <a:ea typeface="Gill Sans"/>
                <a:cs typeface="Gill Sans"/>
                <a:sym typeface="Gill Sans"/>
              </a:rPr>
              <a:t>google’ </a:t>
            </a:r>
            <a:r>
              <a:rPr lang="et" sz="1500">
                <a:solidFill>
                  <a:srgbClr val="0000FF"/>
                </a:solidFill>
                <a:latin typeface="Gill Sans"/>
                <a:ea typeface="Gill Sans"/>
                <a:cs typeface="Gill Sans"/>
                <a:sym typeface="Gill Sans"/>
              </a:rPr>
              <a:t>ist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1"/>
          <p:cNvSpPr txBox="1">
            <a:spLocks noGrp="1"/>
          </p:cNvSpPr>
          <p:nvPr>
            <p:ph type="body" idx="1"/>
          </p:nvPr>
        </p:nvSpPr>
        <p:spPr>
          <a:xfrm>
            <a:off x="311700" y="546500"/>
            <a:ext cx="8453700" cy="40221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Char char="●"/>
            </a:pPr>
            <a:r>
              <a:rPr lang="et" dirty="0"/>
              <a:t>Probleem/soov/vajadus - Elisabet soovib saada uusi ja huvitavad kogemusi ning ennast proovile panna. Purjetamises on ta alles algaja, mistõttu soovib end arendada.</a:t>
            </a:r>
            <a:endParaRPr dirty="0"/>
          </a:p>
          <a:p>
            <a:pPr marL="457200" lvl="0" indent="-342900" algn="l" rtl="0">
              <a:lnSpc>
                <a:spcPct val="115000"/>
              </a:lnSpc>
              <a:spcBef>
                <a:spcPts val="0"/>
              </a:spcBef>
              <a:spcAft>
                <a:spcPts val="0"/>
              </a:spcAft>
              <a:buSzPts val="1800"/>
              <a:buChar char="●"/>
            </a:pPr>
            <a:r>
              <a:rPr lang="et" dirty="0"/>
              <a:t>Suurim peavalu - Tallinna laagrites on tema jaoks liiga palju inimesi. Talle ei meeldi kui teised vaatavad teda harjutamas ning ta soovib vaiksemates ja vähem tuntud kohtades purjetada.</a:t>
            </a:r>
            <a:endParaRPr dirty="0"/>
          </a:p>
          <a:p>
            <a:pPr marL="457200" lvl="0" indent="-342900" algn="l" rtl="0">
              <a:lnSpc>
                <a:spcPct val="115000"/>
              </a:lnSpc>
              <a:spcBef>
                <a:spcPts val="0"/>
              </a:spcBef>
              <a:spcAft>
                <a:spcPts val="0"/>
              </a:spcAft>
              <a:buSzPts val="1800"/>
              <a:buChar char="●"/>
            </a:pPr>
            <a:r>
              <a:rPr lang="et" dirty="0"/>
              <a:t>Võimalus - Pusku on väike ja vaikne koht. Vähe inimesi ja see sobiks Elisabetile väga hästi.</a:t>
            </a:r>
            <a:endParaRPr dirty="0"/>
          </a:p>
          <a:p>
            <a:pPr marL="457200" lvl="0" indent="-342900" algn="l" rtl="0">
              <a:lnSpc>
                <a:spcPct val="115000"/>
              </a:lnSpc>
              <a:spcBef>
                <a:spcPts val="0"/>
              </a:spcBef>
              <a:spcAft>
                <a:spcPts val="0"/>
              </a:spcAft>
              <a:buSzPts val="1800"/>
              <a:buChar char="●"/>
            </a:pPr>
            <a:r>
              <a:rPr lang="et" dirty="0"/>
              <a:t>Suhtlemine - Ta soovib täiskasvanulikku suhtlemist purjetamise või muudel huvitavate tegevuste teemadel, jagades oma kogemusi.</a:t>
            </a:r>
            <a:endParaRPr dirty="0"/>
          </a:p>
          <a:p>
            <a:pPr marL="457200" lvl="0" indent="-342900" algn="l" rtl="0">
              <a:lnSpc>
                <a:spcPct val="115000"/>
              </a:lnSpc>
              <a:spcBef>
                <a:spcPts val="0"/>
              </a:spcBef>
              <a:spcAft>
                <a:spcPts val="0"/>
              </a:spcAft>
              <a:buSzPts val="1800"/>
              <a:buChar char="●"/>
            </a:pPr>
            <a:r>
              <a:rPr lang="et" dirty="0"/>
              <a:t>“Vau” - Laagrisse tulevad rääkima kogenud purjetajad, on võimalik niisama ujumas käia ja tehakse seltskonnamänge.</a:t>
            </a:r>
            <a:endParaRPr dirty="0"/>
          </a:p>
          <a:p>
            <a:pPr marL="0" lvl="0" indent="0" algn="l" rtl="0">
              <a:spcBef>
                <a:spcPts val="1600"/>
              </a:spcBef>
              <a:spcAft>
                <a:spcPts val="1600"/>
              </a:spcAft>
              <a:buNone/>
            </a:pPr>
            <a:endParaRPr dirty="0"/>
          </a:p>
        </p:txBody>
      </p:sp>
    </p:spTree>
  </p:cSld>
  <p:clrMapOvr>
    <a:masterClrMapping/>
  </p:clrMapOvr>
</p:sld>
</file>

<file path=ppt/theme/theme1.xml><?xml version="1.0" encoding="utf-8"?>
<a:theme xmlns:a="http://schemas.openxmlformats.org/drawingml/2006/main"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TotalTime>
  <Words>969</Words>
  <Application>Microsoft Office PowerPoint</Application>
  <PresentationFormat>Ekraaniseanss (16:9)</PresentationFormat>
  <Paragraphs>99</Paragraphs>
  <Slides>20</Slides>
  <Notes>20</Notes>
  <HiddenSlides>0</HiddenSlides>
  <MMClips>0</MMClips>
  <ScaleCrop>false</ScaleCrop>
  <HeadingPairs>
    <vt:vector size="6" baseType="variant">
      <vt:variant>
        <vt:lpstr>Kasutatud fondid</vt:lpstr>
      </vt:variant>
      <vt:variant>
        <vt:i4>4</vt:i4>
      </vt:variant>
      <vt:variant>
        <vt:lpstr>Kujundus</vt:lpstr>
      </vt:variant>
      <vt:variant>
        <vt:i4>1</vt:i4>
      </vt:variant>
      <vt:variant>
        <vt:lpstr>Slaidipealkirjad</vt:lpstr>
      </vt:variant>
      <vt:variant>
        <vt:i4>20</vt:i4>
      </vt:variant>
    </vt:vector>
  </HeadingPairs>
  <TitlesOfParts>
    <vt:vector size="25" baseType="lpstr">
      <vt:lpstr>Gill Sans</vt:lpstr>
      <vt:lpstr>Arial</vt:lpstr>
      <vt:lpstr>Roboto Slab</vt:lpstr>
      <vt:lpstr>Roboto</vt:lpstr>
      <vt:lpstr>Marina</vt:lpstr>
      <vt:lpstr>Noorte purjelaagrid Pusku sadamas Oma varustusega!</vt:lpstr>
      <vt:lpstr>Pusku küla potentsiaalsed võimalused</vt:lpstr>
      <vt:lpstr>Pusku sadamaala</vt:lpstr>
      <vt:lpstr>Idee kirjeldus</vt:lpstr>
      <vt:lpstr>Müügikanalid/reklaam</vt:lpstr>
      <vt:lpstr>Reklaami prototüüp </vt:lpstr>
      <vt:lpstr>Potentsiaalsed kliendid</vt:lpstr>
      <vt:lpstr>Persoona</vt:lpstr>
      <vt:lpstr>PowerPointi esitlus</vt:lpstr>
      <vt:lpstr>Persoona</vt:lpstr>
      <vt:lpstr>PowerPointi esitlus</vt:lpstr>
      <vt:lpstr>PowerPointi esitlus</vt:lpstr>
      <vt:lpstr>Külaelanike probleemid </vt:lpstr>
      <vt:lpstr>KUST SAADA RAHA!?     </vt:lpstr>
      <vt:lpstr>Raha  </vt:lpstr>
      <vt:lpstr>Prototüüp </vt:lpstr>
      <vt:lpstr>Pusku turismitalu</vt:lpstr>
      <vt:lpstr>Uued töökohad külale </vt:lpstr>
      <vt:lpstr>Koostöö kogukonnaga</vt:lpstr>
      <vt:lpstr>Maal elamise väärtused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Noorte purjelaagrid Pusku sadamas Oma varustusega!</dc:title>
  <dc:creator>Tiina</dc:creator>
  <cp:lastModifiedBy>Maire Vilbas</cp:lastModifiedBy>
  <cp:revision>6</cp:revision>
  <dcterms:modified xsi:type="dcterms:W3CDTF">2020-12-08T09:15:38Z</dcterms:modified>
</cp:coreProperties>
</file>