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5143500" type="screen16x9"/>
  <p:notesSz cx="6858000" cy="9144000"/>
  <p:embeddedFontLst>
    <p:embeddedFont>
      <p:font typeface="Comfortaa" panose="020B0604020202020204" charset="0"/>
      <p:regular r:id="rId22"/>
      <p:bold r:id="rId23"/>
    </p:embeddedFont>
    <p:embeddedFont>
      <p:font typeface="Open Sans" panose="020B0604020202020204" charset="0"/>
      <p:regular r:id="rId24"/>
      <p:bold r:id="rId25"/>
      <p:italic r:id="rId26"/>
      <p:boldItalic r:id="rId27"/>
    </p:embeddedFont>
    <p:embeddedFont>
      <p:font typeface="PT Sans Narrow" panose="020B0604020202020204" charset="-7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A60607-2625-4D24-9043-A4AB1F613025}">
  <a:tblStyle styleId="{79A60607-2625-4D24-9043-A4AB1F6130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6f35f9a47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6f35f9a4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8edf4ec6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8edf4ec6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333c5c05c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333c5c05c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b58df75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b58df75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2ceabc2c6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2ceabc2c6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2ceabc2c6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2ceabc2c6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b58df758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b58df758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b5b54233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b5b54233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d0958bf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d0958bf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d8f67fc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d8f67fc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6f35f9a4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6f35f9a4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32dcd861d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32dcd861d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6f35f9a47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6f35f9a4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6f35f9a4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6f35f9a4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6f35f9a47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a6f35f9a4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407c04d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407c04d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407c04d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407c04d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6f35f9a4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6f35f9a4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hyperlink" Target="https://www.cho-yeh.org/camper-experience-top-youth-and-teen-summer-camp-in-texas/" TargetMode="External"/><Relationship Id="rId7" Type="http://schemas.openxmlformats.org/officeDocument/2006/relationships/hyperlink" Target="https://lorraine093033.wixsite.com/portfolio/orientation-camp" TargetMode="External"/><Relationship Id="rId12"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expatriatelifestyle.com/kids/Why-Kids-Should-Run" TargetMode="External"/><Relationship Id="rId11" Type="http://schemas.openxmlformats.org/officeDocument/2006/relationships/image" Target="../media/image10.jpg"/><Relationship Id="rId5" Type="http://schemas.openxmlformats.org/officeDocument/2006/relationships/hyperlink" Target="https://www.cahoots.org.au/activity/teens-metro-camp-28th-30th-aug-200728a/" TargetMode="External"/><Relationship Id="rId10" Type="http://schemas.openxmlformats.org/officeDocument/2006/relationships/image" Target="../media/image9.jpg"/><Relationship Id="rId4" Type="http://schemas.openxmlformats.org/officeDocument/2006/relationships/hyperlink" Target="https://www.moneycrashers.com/arts-crafts-ideas-kids/" TargetMode="External"/><Relationship Id="rId9"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loodusegakoos.ee/kuhuminna/puhkealad/nova-puhkeala/nova-kulastuskesku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aiamaja24.ee/tooted/aiamajad/vaiksed-aiamajad/aiamaja-franz/" TargetMode="Externa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11075" y="332310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 sz="4000" b="1">
                <a:solidFill>
                  <a:srgbClr val="FFFFFF"/>
                </a:solidFill>
                <a:latin typeface="Comfortaa"/>
                <a:ea typeface="Comfortaa"/>
                <a:cs typeface="Comfortaa"/>
                <a:sym typeface="Comfortaa"/>
              </a:rPr>
              <a:t>Pusku Looduskeskus</a:t>
            </a:r>
            <a:endParaRPr sz="4000" b="1">
              <a:solidFill>
                <a:srgbClr val="FFFFFF"/>
              </a:solidFill>
              <a:latin typeface="Comfortaa"/>
              <a:ea typeface="Comfortaa"/>
              <a:cs typeface="Comfortaa"/>
              <a:sym typeface="Comfortaa"/>
            </a:endParaRPr>
          </a:p>
        </p:txBody>
      </p:sp>
      <p:sp>
        <p:nvSpPr>
          <p:cNvPr id="67" name="Google Shape;67;p13"/>
          <p:cNvSpPr txBox="1">
            <a:spLocks noGrp="1"/>
          </p:cNvSpPr>
          <p:nvPr>
            <p:ph type="subTitle" idx="4294967295"/>
          </p:nvPr>
        </p:nvSpPr>
        <p:spPr>
          <a:xfrm>
            <a:off x="336475" y="4106350"/>
            <a:ext cx="5585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t" sz="1900">
                <a:solidFill>
                  <a:srgbClr val="FFFFFF"/>
                </a:solidFill>
              </a:rPr>
              <a:t>Liisa, Johanna, Kertu, Arti, Henrik, Robin, Adeele</a:t>
            </a:r>
            <a:endParaRPr sz="1900">
              <a:solidFill>
                <a:srgbClr val="FFFFFF"/>
              </a:solidFill>
            </a:endParaRPr>
          </a:p>
        </p:txBody>
      </p:sp>
      <p:sp>
        <p:nvSpPr>
          <p:cNvPr id="68" name="Google Shape;68;p13"/>
          <p:cNvSpPr txBox="1"/>
          <p:nvPr/>
        </p:nvSpPr>
        <p:spPr>
          <a:xfrm>
            <a:off x="1630875" y="181200"/>
            <a:ext cx="73374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Looduskeskuse rajamise kulud</a:t>
            </a:r>
            <a:endParaRPr/>
          </a:p>
        </p:txBody>
      </p:sp>
      <p:sp>
        <p:nvSpPr>
          <p:cNvPr id="144" name="Google Shape;144;p24"/>
          <p:cNvSpPr txBox="1">
            <a:spLocks noGrp="1"/>
          </p:cNvSpPr>
          <p:nvPr>
            <p:ph type="body" idx="1"/>
          </p:nvPr>
        </p:nvSpPr>
        <p:spPr>
          <a:xfrm>
            <a:off x="220850" y="1266325"/>
            <a:ext cx="4351200" cy="47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1600"/>
              <a:t>Looduskeskuse loomise hind:</a:t>
            </a:r>
            <a:endParaRPr sz="1600"/>
          </a:p>
          <a:p>
            <a:pPr marL="0" lvl="0" indent="0" algn="l" rtl="0">
              <a:spcBef>
                <a:spcPts val="1600"/>
              </a:spcBef>
              <a:spcAft>
                <a:spcPts val="1600"/>
              </a:spcAft>
              <a:buNone/>
            </a:pPr>
            <a:endParaRPr/>
          </a:p>
        </p:txBody>
      </p:sp>
      <p:graphicFrame>
        <p:nvGraphicFramePr>
          <p:cNvPr id="145" name="Google Shape;145;p24"/>
          <p:cNvGraphicFramePr/>
          <p:nvPr/>
        </p:nvGraphicFramePr>
        <p:xfrm>
          <a:off x="311700" y="1736650"/>
          <a:ext cx="3922350" cy="1981050"/>
        </p:xfrm>
        <a:graphic>
          <a:graphicData uri="http://schemas.openxmlformats.org/drawingml/2006/table">
            <a:tbl>
              <a:tblPr>
                <a:noFill/>
                <a:tableStyleId>{79A60607-2625-4D24-9043-A4AB1F613025}</a:tableStyleId>
              </a:tblPr>
              <a:tblGrid>
                <a:gridCol w="1961175">
                  <a:extLst>
                    <a:ext uri="{9D8B030D-6E8A-4147-A177-3AD203B41FA5}">
                      <a16:colId xmlns:a16="http://schemas.microsoft.com/office/drawing/2014/main" val="20000"/>
                    </a:ext>
                  </a:extLst>
                </a:gridCol>
                <a:gridCol w="1961175">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t"/>
                        <a:t>Maatüki ost</a:t>
                      </a:r>
                      <a:endParaRPr/>
                    </a:p>
                  </a:txBody>
                  <a:tcPr marL="91425" marR="91425" marT="91425" marB="91425"/>
                </a:tc>
                <a:tc>
                  <a:txBody>
                    <a:bodyPr/>
                    <a:lstStyle/>
                    <a:p>
                      <a:pPr marL="0" lvl="0" indent="0" algn="l" rtl="0">
                        <a:spcBef>
                          <a:spcPts val="0"/>
                        </a:spcBef>
                        <a:spcAft>
                          <a:spcPts val="0"/>
                        </a:spcAft>
                        <a:buNone/>
                      </a:pPr>
                      <a:r>
                        <a:rPr lang="et"/>
                        <a:t>148 900 €</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t"/>
                        <a:t>Loodusmaja ehitus</a:t>
                      </a:r>
                      <a:endParaRPr/>
                    </a:p>
                  </a:txBody>
                  <a:tcPr marL="91425" marR="91425" marT="91425" marB="91425"/>
                </a:tc>
                <a:tc>
                  <a:txBody>
                    <a:bodyPr/>
                    <a:lstStyle/>
                    <a:p>
                      <a:pPr marL="0" lvl="0" indent="0" algn="l" rtl="0">
                        <a:spcBef>
                          <a:spcPts val="0"/>
                        </a:spcBef>
                        <a:spcAft>
                          <a:spcPts val="0"/>
                        </a:spcAft>
                        <a:buNone/>
                      </a:pPr>
                      <a:r>
                        <a:rPr lang="et"/>
                        <a:t>~300 000 €</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t"/>
                        <a:t>Kämpingute ehitus 8tk</a:t>
                      </a:r>
                      <a:endParaRPr/>
                    </a:p>
                  </a:txBody>
                  <a:tcPr marL="91425" marR="91425" marT="91425" marB="91425">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t"/>
                        <a:t>~45 000 €</a:t>
                      </a:r>
                      <a:endParaRPr/>
                    </a:p>
                  </a:txBody>
                  <a:tcPr marL="91425" marR="91425" marT="91425" marB="91425">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t"/>
                        <a:t>Kämpingute sisustus</a:t>
                      </a:r>
                      <a:endParaRPr/>
                    </a:p>
                  </a:txBody>
                  <a:tcPr marL="91425" marR="91425" marT="91425" marB="91425">
                    <a:lnT w="9525" cap="flat" cmpd="sng">
                      <a:solidFill>
                        <a:srgbClr val="99999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t"/>
                        <a:t>~4 000 €</a:t>
                      </a:r>
                      <a:endParaRPr/>
                    </a:p>
                  </a:txBody>
                  <a:tcPr marL="91425" marR="91425" marT="91425" marB="91425">
                    <a:lnT w="9525" cap="flat" cmpd="sng">
                      <a:solidFill>
                        <a:srgbClr val="999999"/>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t"/>
                        <a:t>Kokku</a:t>
                      </a:r>
                      <a:endParaRPr/>
                    </a:p>
                  </a:txBody>
                  <a:tcPr marL="91425" marR="91425" marT="91425" marB="91425">
                    <a:lnT w="95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t"/>
                        <a:t>~498 000 €</a:t>
                      </a:r>
                      <a:endParaRPr/>
                    </a:p>
                  </a:txBody>
                  <a:tcPr marL="91425" marR="91425" marT="91425" marB="91425">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
        <p:nvSpPr>
          <p:cNvPr id="146" name="Google Shape;146;p24"/>
          <p:cNvSpPr txBox="1"/>
          <p:nvPr/>
        </p:nvSpPr>
        <p:spPr>
          <a:xfrm>
            <a:off x="4188900" y="1266325"/>
            <a:ext cx="4643100" cy="47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sz="1600">
                <a:solidFill>
                  <a:schemeClr val="dk2"/>
                </a:solidFill>
                <a:latin typeface="Open Sans"/>
                <a:ea typeface="Open Sans"/>
                <a:cs typeface="Open Sans"/>
                <a:sym typeface="Open Sans"/>
              </a:rPr>
              <a:t>Looduskeskuse püsikulud (kuus/aastas):</a:t>
            </a:r>
            <a:endParaRPr sz="1600">
              <a:solidFill>
                <a:schemeClr val="dk2"/>
              </a:solidFill>
              <a:latin typeface="Open Sans"/>
              <a:ea typeface="Open Sans"/>
              <a:cs typeface="Open Sans"/>
              <a:sym typeface="Open Sans"/>
            </a:endParaRPr>
          </a:p>
          <a:p>
            <a:pPr marL="0" lvl="0" indent="0" algn="l" rtl="0">
              <a:spcBef>
                <a:spcPts val="0"/>
              </a:spcBef>
              <a:spcAft>
                <a:spcPts val="0"/>
              </a:spcAft>
              <a:buNone/>
            </a:pPr>
            <a:endParaRPr sz="1800">
              <a:solidFill>
                <a:schemeClr val="dk2"/>
              </a:solidFill>
              <a:latin typeface="Open Sans"/>
              <a:ea typeface="Open Sans"/>
              <a:cs typeface="Open Sans"/>
              <a:sym typeface="Open Sans"/>
            </a:endParaRPr>
          </a:p>
        </p:txBody>
      </p:sp>
      <p:graphicFrame>
        <p:nvGraphicFramePr>
          <p:cNvPr id="147" name="Google Shape;147;p24"/>
          <p:cNvGraphicFramePr/>
          <p:nvPr>
            <p:extLst>
              <p:ext uri="{D42A27DB-BD31-4B8C-83A1-F6EECF244321}">
                <p14:modId xmlns:p14="http://schemas.microsoft.com/office/powerpoint/2010/main" val="1304753053"/>
              </p:ext>
            </p:extLst>
          </p:nvPr>
        </p:nvGraphicFramePr>
        <p:xfrm>
          <a:off x="4304300" y="1736660"/>
          <a:ext cx="4528025" cy="1982580"/>
        </p:xfrm>
        <a:graphic>
          <a:graphicData uri="http://schemas.openxmlformats.org/drawingml/2006/table">
            <a:tbl>
              <a:tblPr>
                <a:noFill/>
                <a:tableStyleId>{79A60607-2625-4D24-9043-A4AB1F613025}</a:tableStyleId>
              </a:tblPr>
              <a:tblGrid>
                <a:gridCol w="1926150">
                  <a:extLst>
                    <a:ext uri="{9D8B030D-6E8A-4147-A177-3AD203B41FA5}">
                      <a16:colId xmlns:a16="http://schemas.microsoft.com/office/drawing/2014/main" val="20000"/>
                    </a:ext>
                  </a:extLst>
                </a:gridCol>
                <a:gridCol w="1350825">
                  <a:extLst>
                    <a:ext uri="{9D8B030D-6E8A-4147-A177-3AD203B41FA5}">
                      <a16:colId xmlns:a16="http://schemas.microsoft.com/office/drawing/2014/main" val="20001"/>
                    </a:ext>
                  </a:extLst>
                </a:gridCol>
                <a:gridCol w="1251050">
                  <a:extLst>
                    <a:ext uri="{9D8B030D-6E8A-4147-A177-3AD203B41FA5}">
                      <a16:colId xmlns:a16="http://schemas.microsoft.com/office/drawing/2014/main" val="20002"/>
                    </a:ext>
                  </a:extLst>
                </a:gridCol>
              </a:tblGrid>
              <a:tr h="396975">
                <a:tc>
                  <a:txBody>
                    <a:bodyPr/>
                    <a:lstStyle/>
                    <a:p>
                      <a:pPr marL="0" lvl="0" indent="0" algn="l" rtl="0">
                        <a:spcBef>
                          <a:spcPts val="0"/>
                        </a:spcBef>
                        <a:spcAft>
                          <a:spcPts val="0"/>
                        </a:spcAft>
                        <a:buNone/>
                      </a:pPr>
                      <a:r>
                        <a:rPr lang="et"/>
                        <a:t>Elekter</a:t>
                      </a:r>
                      <a:endParaRPr/>
                    </a:p>
                  </a:txBody>
                  <a:tcPr marL="91425" marR="91425" marT="91425" marB="91425"/>
                </a:tc>
                <a:tc>
                  <a:txBody>
                    <a:bodyPr/>
                    <a:lstStyle/>
                    <a:p>
                      <a:pPr marL="0" lvl="0" indent="0" algn="l" rtl="0">
                        <a:spcBef>
                          <a:spcPts val="0"/>
                        </a:spcBef>
                        <a:spcAft>
                          <a:spcPts val="0"/>
                        </a:spcAft>
                        <a:buNone/>
                      </a:pPr>
                      <a:r>
                        <a:rPr lang="et"/>
                        <a:t>~160 €</a:t>
                      </a:r>
                      <a:endParaRPr/>
                    </a:p>
                  </a:txBody>
                  <a:tcPr marL="91425" marR="91425" marT="91425" marB="91425"/>
                </a:tc>
                <a:tc>
                  <a:txBody>
                    <a:bodyPr/>
                    <a:lstStyle/>
                    <a:p>
                      <a:pPr marL="0" lvl="0" indent="0" algn="l" rtl="0">
                        <a:spcBef>
                          <a:spcPts val="0"/>
                        </a:spcBef>
                        <a:spcAft>
                          <a:spcPts val="0"/>
                        </a:spcAft>
                        <a:buNone/>
                      </a:pPr>
                      <a:r>
                        <a:rPr lang="et"/>
                        <a:t>~1 920 €</a:t>
                      </a:r>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t"/>
                        <a:t>Vesi</a:t>
                      </a:r>
                      <a:endParaRPr/>
                    </a:p>
                  </a:txBody>
                  <a:tcPr marL="91425" marR="91425" marT="91425" marB="91425"/>
                </a:tc>
                <a:tc>
                  <a:txBody>
                    <a:bodyPr/>
                    <a:lstStyle/>
                    <a:p>
                      <a:pPr marL="0" lvl="0" indent="0" algn="l" rtl="0">
                        <a:spcBef>
                          <a:spcPts val="0"/>
                        </a:spcBef>
                        <a:spcAft>
                          <a:spcPts val="0"/>
                        </a:spcAft>
                        <a:buNone/>
                      </a:pPr>
                      <a:r>
                        <a:rPr lang="et"/>
                        <a:t>~50 €</a:t>
                      </a:r>
                      <a:endParaRPr/>
                    </a:p>
                  </a:txBody>
                  <a:tcPr marL="91425" marR="91425" marT="91425" marB="91425"/>
                </a:tc>
                <a:tc>
                  <a:txBody>
                    <a:bodyPr/>
                    <a:lstStyle/>
                    <a:p>
                      <a:pPr marL="0" lvl="0" indent="0" algn="l" rtl="0">
                        <a:spcBef>
                          <a:spcPts val="0"/>
                        </a:spcBef>
                        <a:spcAft>
                          <a:spcPts val="0"/>
                        </a:spcAft>
                        <a:buNone/>
                      </a:pPr>
                      <a:r>
                        <a:rPr lang="et"/>
                        <a:t>~600 €</a:t>
                      </a:r>
                      <a:endParaRPr/>
                    </a:p>
                  </a:txBody>
                  <a:tcPr marL="91425" marR="91425" marT="91425" marB="91425"/>
                </a:tc>
                <a:extLst>
                  <a:ext uri="{0D108BD9-81ED-4DB2-BD59-A6C34878D82A}">
                    <a16:rowId xmlns:a16="http://schemas.microsoft.com/office/drawing/2014/main" val="10001"/>
                  </a:ext>
                </a:extLst>
              </a:tr>
              <a:tr h="396975">
                <a:tc>
                  <a:txBody>
                    <a:bodyPr/>
                    <a:lstStyle/>
                    <a:p>
                      <a:pPr marL="0" lvl="0" indent="0" algn="l" rtl="0">
                        <a:spcBef>
                          <a:spcPts val="0"/>
                        </a:spcBef>
                        <a:spcAft>
                          <a:spcPts val="0"/>
                        </a:spcAft>
                        <a:buNone/>
                      </a:pPr>
                      <a:r>
                        <a:rPr lang="et"/>
                        <a:t>Veebileht</a:t>
                      </a:r>
                      <a:endParaRPr/>
                    </a:p>
                  </a:txBody>
                  <a:tcPr marL="91425" marR="91425" marT="91425" marB="91425"/>
                </a:tc>
                <a:tc>
                  <a:txBody>
                    <a:bodyPr/>
                    <a:lstStyle/>
                    <a:p>
                      <a:pPr marL="0" lvl="0" indent="0" algn="l" rtl="0">
                        <a:spcBef>
                          <a:spcPts val="0"/>
                        </a:spcBef>
                        <a:spcAft>
                          <a:spcPts val="0"/>
                        </a:spcAft>
                        <a:buNone/>
                      </a:pPr>
                      <a:r>
                        <a:rPr lang="et" dirty="0"/>
                        <a:t>- 40 €</a:t>
                      </a:r>
                      <a:endParaRPr dirty="0"/>
                    </a:p>
                  </a:txBody>
                  <a:tcPr marL="91425" marR="91425" marT="91425" marB="91425"/>
                </a:tc>
                <a:tc>
                  <a:txBody>
                    <a:bodyPr/>
                    <a:lstStyle/>
                    <a:p>
                      <a:pPr marL="0" lvl="0" indent="0" algn="l" rtl="0">
                        <a:spcBef>
                          <a:spcPts val="0"/>
                        </a:spcBef>
                        <a:spcAft>
                          <a:spcPts val="0"/>
                        </a:spcAft>
                        <a:buNone/>
                      </a:pPr>
                      <a:r>
                        <a:rPr lang="et" dirty="0"/>
                        <a:t>- 480 €</a:t>
                      </a:r>
                      <a:endParaRPr dirty="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t"/>
                        <a:t>Töötajad</a:t>
                      </a:r>
                      <a:endParaRPr/>
                    </a:p>
                  </a:txBody>
                  <a:tcPr marL="91425" marR="91425" marT="91425" marB="91425">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t"/>
                        <a:t>~4 200 €</a:t>
                      </a:r>
                      <a:endParaRPr/>
                    </a:p>
                  </a:txBody>
                  <a:tcPr marL="91425" marR="91425" marT="91425" marB="91425">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t"/>
                        <a:t>~50 400 €</a:t>
                      </a:r>
                      <a:endParaRPr/>
                    </a:p>
                  </a:txBody>
                  <a:tcPr marL="91425" marR="91425" marT="91425" marB="91425">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0850">
                <a:tc>
                  <a:txBody>
                    <a:bodyPr/>
                    <a:lstStyle/>
                    <a:p>
                      <a:pPr marL="0" lvl="0" indent="0" algn="l" rtl="0">
                        <a:spcBef>
                          <a:spcPts val="0"/>
                        </a:spcBef>
                        <a:spcAft>
                          <a:spcPts val="0"/>
                        </a:spcAft>
                        <a:buNone/>
                      </a:pPr>
                      <a:r>
                        <a:rPr lang="et"/>
                        <a:t>Kokku</a:t>
                      </a:r>
                      <a:endParaRPr/>
                    </a:p>
                  </a:txBody>
                  <a:tcPr marL="91425" marR="91425" marT="91425" marB="91425">
                    <a:lnT w="95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t"/>
                        <a:t>~4 450 €</a:t>
                      </a:r>
                      <a:endParaRPr/>
                    </a:p>
                  </a:txBody>
                  <a:tcPr marL="91425" marR="91425" marT="91425" marB="91425">
                    <a:lnT w="95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t" dirty="0"/>
                        <a:t>~53 400 €</a:t>
                      </a:r>
                      <a:endParaRPr dirty="0"/>
                    </a:p>
                  </a:txBody>
                  <a:tcPr marL="91425" marR="91425" marT="91425" marB="91425">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Vaikuse ja meditatsiooni laager</a:t>
            </a:r>
            <a:endParaRPr/>
          </a:p>
        </p:txBody>
      </p:sp>
      <p:sp>
        <p:nvSpPr>
          <p:cNvPr id="153" name="Google Shape;153;p25"/>
          <p:cNvSpPr txBox="1">
            <a:spLocks noGrp="1"/>
          </p:cNvSpPr>
          <p:nvPr>
            <p:ph type="body" idx="1"/>
          </p:nvPr>
        </p:nvSpPr>
        <p:spPr>
          <a:xfrm>
            <a:off x="311700" y="1152475"/>
            <a:ext cx="8520600" cy="38283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t" sz="1500" dirty="0"/>
              <a:t>Laager kestab 4 päeva:</a:t>
            </a:r>
            <a:endParaRPr sz="1500" dirty="0"/>
          </a:p>
          <a:p>
            <a:pPr marL="914400" lvl="1" indent="-323850" algn="l" rtl="0">
              <a:spcBef>
                <a:spcPts val="0"/>
              </a:spcBef>
              <a:spcAft>
                <a:spcPts val="0"/>
              </a:spcAft>
              <a:buSzPts val="1500"/>
              <a:buChar char="○"/>
            </a:pPr>
            <a:r>
              <a:rPr lang="et" sz="1500" dirty="0"/>
              <a:t>algus neljapäeval kl 18-19</a:t>
            </a:r>
            <a:endParaRPr sz="1500" dirty="0"/>
          </a:p>
          <a:p>
            <a:pPr marL="914400" lvl="1" indent="-323850" algn="l" rtl="0">
              <a:spcBef>
                <a:spcPts val="0"/>
              </a:spcBef>
              <a:spcAft>
                <a:spcPts val="0"/>
              </a:spcAft>
              <a:buSzPts val="1500"/>
              <a:buChar char="○"/>
            </a:pPr>
            <a:r>
              <a:rPr lang="et" sz="1500" dirty="0"/>
              <a:t>lõpeb pühapäeval kl 17-18 </a:t>
            </a:r>
            <a:endParaRPr sz="1500" dirty="0"/>
          </a:p>
          <a:p>
            <a:pPr marL="457200" lvl="0" indent="-323850" algn="l" rtl="0">
              <a:spcBef>
                <a:spcPts val="0"/>
              </a:spcBef>
              <a:spcAft>
                <a:spcPts val="0"/>
              </a:spcAft>
              <a:buSzPts val="1500"/>
              <a:buChar char="●"/>
            </a:pPr>
            <a:r>
              <a:rPr lang="et" sz="1500" dirty="0"/>
              <a:t>Osalejate arv on esialgu 32 osalejat.</a:t>
            </a:r>
            <a:endParaRPr sz="1500" dirty="0"/>
          </a:p>
          <a:p>
            <a:pPr marL="457200" lvl="0" indent="-323850" algn="l" rtl="0">
              <a:spcBef>
                <a:spcPts val="0"/>
              </a:spcBef>
              <a:spcAft>
                <a:spcPts val="0"/>
              </a:spcAft>
              <a:buSzPts val="1500"/>
              <a:buChar char="●"/>
            </a:pPr>
            <a:r>
              <a:rPr lang="et" sz="1500" dirty="0"/>
              <a:t>Ööbitakse kaheksas kämpingus. Igas kämpingus on kaks narivoodit.</a:t>
            </a:r>
            <a:endParaRPr sz="1500" dirty="0"/>
          </a:p>
          <a:p>
            <a:pPr marL="457200" lvl="0" indent="-323850" algn="l" rtl="0">
              <a:spcBef>
                <a:spcPts val="0"/>
              </a:spcBef>
              <a:spcAft>
                <a:spcPts val="0"/>
              </a:spcAft>
              <a:buSzPts val="1500"/>
              <a:buChar char="●"/>
            </a:pPr>
            <a:r>
              <a:rPr lang="et" sz="1500" dirty="0"/>
              <a:t>Talvel pannakse end proovile külmades temperatuurides, läbitakse ebameeldivad ja rasked testid. Elatakse end välja. Kasutatakse Wim Hof meetodit.</a:t>
            </a:r>
            <a:endParaRPr sz="1500" dirty="0"/>
          </a:p>
          <a:p>
            <a:pPr marL="457200" lvl="0" indent="-323850" algn="l" rtl="0">
              <a:spcBef>
                <a:spcPts val="0"/>
              </a:spcBef>
              <a:spcAft>
                <a:spcPts val="0"/>
              </a:spcAft>
              <a:buSzPts val="1500"/>
              <a:buChar char="●"/>
            </a:pPr>
            <a:r>
              <a:rPr lang="et" sz="1500" dirty="0"/>
              <a:t>Suvel tehakse joogat/venitamist ja Wim Hof hingamismeetodiga mediteerimisi.</a:t>
            </a:r>
            <a:endParaRPr sz="1500" dirty="0"/>
          </a:p>
          <a:p>
            <a:pPr marL="457200" lvl="0" indent="-323850" algn="l" rtl="0">
              <a:spcBef>
                <a:spcPts val="0"/>
              </a:spcBef>
              <a:spcAft>
                <a:spcPts val="0"/>
              </a:spcAft>
              <a:buSzPts val="1500"/>
              <a:buChar char="●"/>
            </a:pPr>
            <a:r>
              <a:rPr lang="et" sz="1500" dirty="0"/>
              <a:t>Osalemistasu:</a:t>
            </a:r>
            <a:endParaRPr sz="1500" dirty="0"/>
          </a:p>
          <a:p>
            <a:pPr marL="914400" lvl="1" indent="-323850" algn="l" rtl="0">
              <a:spcBef>
                <a:spcPts val="0"/>
              </a:spcBef>
              <a:spcAft>
                <a:spcPts val="0"/>
              </a:spcAft>
              <a:buSzPts val="1500"/>
              <a:buChar char="○"/>
            </a:pPr>
            <a:r>
              <a:rPr lang="et" sz="1500" dirty="0"/>
              <a:t>talvel: 165+/- 10 eurot = toitlustus</a:t>
            </a:r>
            <a:endParaRPr sz="1500" dirty="0"/>
          </a:p>
          <a:p>
            <a:pPr marL="914400" lvl="1" indent="-323850" algn="l" rtl="0">
              <a:spcBef>
                <a:spcPts val="0"/>
              </a:spcBef>
              <a:spcAft>
                <a:spcPts val="0"/>
              </a:spcAft>
              <a:buSzPts val="1500"/>
              <a:buChar char="○"/>
            </a:pPr>
            <a:r>
              <a:rPr lang="et" sz="1500" dirty="0"/>
              <a:t>suvel: 150+/- 15 eurot = saun ja toitlustus</a:t>
            </a:r>
            <a:endParaRPr sz="1500" dirty="0"/>
          </a:p>
          <a:p>
            <a:pPr marL="457200" lvl="0" indent="-323850" algn="l" rtl="0">
              <a:spcBef>
                <a:spcPts val="0"/>
              </a:spcBef>
              <a:spcAft>
                <a:spcPts val="0"/>
              </a:spcAft>
              <a:buSzPts val="1500"/>
              <a:buChar char="●"/>
            </a:pPr>
            <a:r>
              <a:rPr lang="et" sz="1500" dirty="0"/>
              <a:t>Laagris on keelatud telefonid ja meelemürgid.</a:t>
            </a:r>
            <a:endParaRPr sz="1500" dirty="0"/>
          </a:p>
          <a:p>
            <a:pPr marL="457200" lvl="0" indent="-323850" algn="l" rtl="0">
              <a:spcBef>
                <a:spcPts val="0"/>
              </a:spcBef>
              <a:spcAft>
                <a:spcPts val="0"/>
              </a:spcAft>
              <a:buSzPts val="1500"/>
              <a:buChar char="●"/>
            </a:pPr>
            <a:r>
              <a:rPr lang="et" sz="1500" dirty="0"/>
              <a:t>Eesmärk on kogeda midagi uut ja leida ennast. </a:t>
            </a:r>
            <a:endParaRPr sz="1500" dirty="0"/>
          </a:p>
          <a:p>
            <a:pPr marL="457200" lvl="0" indent="0" algn="l" rtl="0">
              <a:spcBef>
                <a:spcPts val="1600"/>
              </a:spcBef>
              <a:spcAft>
                <a:spcPts val="1600"/>
              </a:spcAft>
              <a:buNone/>
            </a:pPr>
            <a:endParaRP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6"/>
          <p:cNvSpPr txBox="1">
            <a:spLocks noGrp="1"/>
          </p:cNvSpPr>
          <p:nvPr>
            <p:ph type="body" idx="1"/>
          </p:nvPr>
        </p:nvSpPr>
        <p:spPr>
          <a:xfrm>
            <a:off x="311700" y="38616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600" u="sng">
                <a:solidFill>
                  <a:schemeClr val="hlink"/>
                </a:solidFill>
                <a:hlinkClick r:id="rId3"/>
              </a:rPr>
              <a:t>https://www.cho-yeh.org/camper-ehttps://billypenn.com/2018/05/29/45-free-and-affordable-summer-camps-for-philly-families-and-kids/xperience-top-youth-and-teen-summer-camp-in-texas/</a:t>
            </a:r>
            <a:r>
              <a:rPr lang="et" sz="600"/>
              <a:t>   </a:t>
            </a:r>
            <a:r>
              <a:rPr lang="et" sz="600" u="sng">
                <a:solidFill>
                  <a:schemeClr val="hlink"/>
                </a:solidFill>
                <a:hlinkClick r:id="rId4"/>
              </a:rPr>
              <a:t>https://www.moneycrashers.com/arts-crafts-ideas-kids/</a:t>
            </a:r>
            <a:r>
              <a:rPr lang="et"/>
              <a:t> </a:t>
            </a:r>
            <a:r>
              <a:rPr lang="et" sz="600" u="sng">
                <a:solidFill>
                  <a:schemeClr val="hlink"/>
                </a:solidFill>
                <a:hlinkClick r:id="rId5"/>
              </a:rPr>
              <a:t>https://www.cahoots.org.au/activity/teens-metro-camp-28th-30th-aug-200728a/</a:t>
            </a:r>
            <a:r>
              <a:rPr lang="et" sz="600"/>
              <a:t>  </a:t>
            </a:r>
            <a:r>
              <a:rPr lang="et" sz="600" u="sng">
                <a:solidFill>
                  <a:schemeClr val="hlink"/>
                </a:solidFill>
                <a:hlinkClick r:id="rId6"/>
              </a:rPr>
              <a:t>https://www.expatriatelifestyle.com/kids/Why-Kids-Should-Run</a:t>
            </a:r>
            <a:r>
              <a:rPr lang="et" sz="600"/>
              <a:t>  </a:t>
            </a:r>
            <a:r>
              <a:rPr lang="et" sz="600" u="sng">
                <a:solidFill>
                  <a:schemeClr val="hlink"/>
                </a:solidFill>
                <a:hlinkClick r:id="rId7"/>
              </a:rPr>
              <a:t>https://lorraine093033.wixsite.com/portfolio/orientation-camp</a:t>
            </a:r>
            <a:r>
              <a:rPr lang="et" sz="600"/>
              <a:t> </a:t>
            </a:r>
            <a:endParaRPr sz="600"/>
          </a:p>
          <a:p>
            <a:pPr marL="0" lvl="0" indent="0" algn="l" rtl="0">
              <a:spcBef>
                <a:spcPts val="1600"/>
              </a:spcBef>
              <a:spcAft>
                <a:spcPts val="1600"/>
              </a:spcAft>
              <a:buNone/>
            </a:pPr>
            <a:endParaRPr sz="600"/>
          </a:p>
        </p:txBody>
      </p:sp>
      <p:pic>
        <p:nvPicPr>
          <p:cNvPr id="160" name="Google Shape;160;p26"/>
          <p:cNvPicPr preferRelativeResize="0"/>
          <p:nvPr/>
        </p:nvPicPr>
        <p:blipFill>
          <a:blip r:embed="rId8">
            <a:alphaModFix/>
          </a:blip>
          <a:stretch>
            <a:fillRect/>
          </a:stretch>
        </p:blipFill>
        <p:spPr>
          <a:xfrm>
            <a:off x="311700" y="258675"/>
            <a:ext cx="2318025" cy="1547501"/>
          </a:xfrm>
          <a:prstGeom prst="rect">
            <a:avLst/>
          </a:prstGeom>
          <a:noFill/>
          <a:ln>
            <a:noFill/>
          </a:ln>
        </p:spPr>
      </p:pic>
      <p:pic>
        <p:nvPicPr>
          <p:cNvPr id="161" name="Google Shape;161;p26"/>
          <p:cNvPicPr preferRelativeResize="0"/>
          <p:nvPr/>
        </p:nvPicPr>
        <p:blipFill>
          <a:blip r:embed="rId9">
            <a:alphaModFix/>
          </a:blip>
          <a:stretch>
            <a:fillRect/>
          </a:stretch>
        </p:blipFill>
        <p:spPr>
          <a:xfrm>
            <a:off x="3120500" y="258675"/>
            <a:ext cx="2319588" cy="1547500"/>
          </a:xfrm>
          <a:prstGeom prst="rect">
            <a:avLst/>
          </a:prstGeom>
          <a:noFill/>
          <a:ln>
            <a:noFill/>
          </a:ln>
        </p:spPr>
      </p:pic>
      <p:pic>
        <p:nvPicPr>
          <p:cNvPr id="162" name="Google Shape;162;p26"/>
          <p:cNvPicPr preferRelativeResize="0"/>
          <p:nvPr/>
        </p:nvPicPr>
        <p:blipFill>
          <a:blip r:embed="rId10">
            <a:alphaModFix/>
          </a:blip>
          <a:stretch>
            <a:fillRect/>
          </a:stretch>
        </p:blipFill>
        <p:spPr>
          <a:xfrm>
            <a:off x="5930875" y="258675"/>
            <a:ext cx="2534810" cy="1547502"/>
          </a:xfrm>
          <a:prstGeom prst="rect">
            <a:avLst/>
          </a:prstGeom>
          <a:noFill/>
          <a:ln>
            <a:noFill/>
          </a:ln>
        </p:spPr>
      </p:pic>
      <p:pic>
        <p:nvPicPr>
          <p:cNvPr id="163" name="Google Shape;163;p26"/>
          <p:cNvPicPr preferRelativeResize="0"/>
          <p:nvPr/>
        </p:nvPicPr>
        <p:blipFill>
          <a:blip r:embed="rId11">
            <a:alphaModFix/>
          </a:blip>
          <a:stretch>
            <a:fillRect/>
          </a:stretch>
        </p:blipFill>
        <p:spPr>
          <a:xfrm>
            <a:off x="311700" y="2072086"/>
            <a:ext cx="2534800" cy="1691177"/>
          </a:xfrm>
          <a:prstGeom prst="rect">
            <a:avLst/>
          </a:prstGeom>
          <a:noFill/>
          <a:ln>
            <a:noFill/>
          </a:ln>
        </p:spPr>
      </p:pic>
      <p:pic>
        <p:nvPicPr>
          <p:cNvPr id="164" name="Google Shape;164;p26"/>
          <p:cNvPicPr preferRelativeResize="0"/>
          <p:nvPr/>
        </p:nvPicPr>
        <p:blipFill>
          <a:blip r:embed="rId12">
            <a:alphaModFix/>
          </a:blip>
          <a:stretch>
            <a:fillRect/>
          </a:stretch>
        </p:blipFill>
        <p:spPr>
          <a:xfrm>
            <a:off x="3120500" y="2072736"/>
            <a:ext cx="2534798" cy="1689866"/>
          </a:xfrm>
          <a:prstGeom prst="rect">
            <a:avLst/>
          </a:prstGeom>
          <a:noFill/>
          <a:ln>
            <a:noFill/>
          </a:ln>
        </p:spPr>
      </p:pic>
      <p:pic>
        <p:nvPicPr>
          <p:cNvPr id="165" name="Google Shape;165;p26"/>
          <p:cNvPicPr preferRelativeResize="0"/>
          <p:nvPr/>
        </p:nvPicPr>
        <p:blipFill>
          <a:blip r:embed="rId13">
            <a:alphaModFix/>
          </a:blip>
          <a:stretch>
            <a:fillRect/>
          </a:stretch>
        </p:blipFill>
        <p:spPr>
          <a:xfrm>
            <a:off x="6034738" y="2072075"/>
            <a:ext cx="2327068" cy="1547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40000" y="559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Piirkonna analüüs I</a:t>
            </a:r>
            <a:endParaRPr/>
          </a:p>
        </p:txBody>
      </p:sp>
      <p:sp>
        <p:nvSpPr>
          <p:cNvPr id="171" name="Google Shape;171;p27"/>
          <p:cNvSpPr txBox="1">
            <a:spLocks noGrp="1"/>
          </p:cNvSpPr>
          <p:nvPr>
            <p:ph type="body" idx="1"/>
          </p:nvPr>
        </p:nvSpPr>
        <p:spPr>
          <a:xfrm>
            <a:off x="311700" y="685475"/>
            <a:ext cx="8520600" cy="43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1600"/>
              <a:t>Pusku on küla Haapsalu linna külje all Lääne maakonnas. Enne Eesti maakondade haldusreformi kuulus küla Ridala valda.</a:t>
            </a:r>
            <a:endParaRPr sz="1600"/>
          </a:p>
          <a:p>
            <a:pPr marL="0" lvl="0" indent="0" algn="l" rtl="0">
              <a:spcBef>
                <a:spcPts val="1600"/>
              </a:spcBef>
              <a:spcAft>
                <a:spcPts val="0"/>
              </a:spcAft>
              <a:buNone/>
            </a:pPr>
            <a:r>
              <a:rPr lang="et" sz="1600"/>
              <a:t>Puskus leidub ainult elumaju, nii selliseid, kus elatakse aastaringi kui ka suvekodusid. Külas on ka 3 turismitalu.</a:t>
            </a:r>
            <a:endParaRPr sz="1600"/>
          </a:p>
          <a:p>
            <a:pPr marL="0" lvl="0" indent="0" algn="l" rtl="0">
              <a:spcBef>
                <a:spcPts val="1600"/>
              </a:spcBef>
              <a:spcAft>
                <a:spcPts val="0"/>
              </a:spcAft>
              <a:buNone/>
            </a:pPr>
            <a:r>
              <a:rPr lang="et" sz="1600"/>
              <a:t>Pusku asub mere ääres, kuid vesi on üsna madal ja rand on kivine. Samuti on seal väikesadam, aga piirkonnas asub ka Rohuküla sadam, kust on ühendus Hiiumaa ja Vormsi saarega.</a:t>
            </a:r>
            <a:endParaRPr sz="1600"/>
          </a:p>
          <a:p>
            <a:pPr marL="0" lvl="0" indent="0" algn="l" rtl="0">
              <a:spcBef>
                <a:spcPts val="1600"/>
              </a:spcBef>
              <a:spcAft>
                <a:spcPts val="0"/>
              </a:spcAft>
              <a:buNone/>
            </a:pPr>
            <a:r>
              <a:rPr lang="et" sz="1600"/>
              <a:t>Ühendus linnaga on hea, sest Haapsalu bussijaamast sõidavad Puskusse maakonnaliinide bussid ja bussisõit võtab aega ca 30 minutit, sest vahemaa Haapsalu ja Pusku vahel on 9 kilomeetrit.</a:t>
            </a:r>
            <a:endParaRPr sz="1600"/>
          </a:p>
          <a:p>
            <a:pPr marL="0" lvl="0" indent="0" algn="l" rtl="0">
              <a:spcBef>
                <a:spcPts val="1600"/>
              </a:spcBef>
              <a:spcAft>
                <a:spcPts val="1600"/>
              </a:spcAft>
              <a:buNone/>
            </a:pPr>
            <a:r>
              <a:rPr lang="et" sz="1600"/>
              <a:t>Pusku küla teedevõrk vajaks paremini välja arendamist, sest puhkemaja läheduses on veel palju metsateid ja kruusakattega sõidu- ja juurdepääsuteid.</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8"/>
          <p:cNvPicPr preferRelativeResize="0"/>
          <p:nvPr/>
        </p:nvPicPr>
        <p:blipFill>
          <a:blip r:embed="rId3">
            <a:alphaModFix/>
          </a:blip>
          <a:stretch>
            <a:fillRect/>
          </a:stretch>
        </p:blipFill>
        <p:spPr>
          <a:xfrm>
            <a:off x="79775" y="204081"/>
            <a:ext cx="3779699" cy="2834769"/>
          </a:xfrm>
          <a:prstGeom prst="rect">
            <a:avLst/>
          </a:prstGeom>
          <a:noFill/>
          <a:ln>
            <a:noFill/>
          </a:ln>
        </p:spPr>
      </p:pic>
      <p:sp>
        <p:nvSpPr>
          <p:cNvPr id="177" name="Google Shape;177;p28"/>
          <p:cNvSpPr txBox="1"/>
          <p:nvPr/>
        </p:nvSpPr>
        <p:spPr>
          <a:xfrm>
            <a:off x="79775" y="3159125"/>
            <a:ext cx="3779700" cy="5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a:latin typeface="Open Sans"/>
                <a:ea typeface="Open Sans"/>
                <a:cs typeface="Open Sans"/>
                <a:sym typeface="Open Sans"/>
              </a:rPr>
              <a:t>https://mapio.net/a/96943921/</a:t>
            </a:r>
            <a:endParaRPr>
              <a:latin typeface="Open Sans"/>
              <a:ea typeface="Open Sans"/>
              <a:cs typeface="Open Sans"/>
              <a:sym typeface="Open Sans"/>
            </a:endParaRPr>
          </a:p>
        </p:txBody>
      </p:sp>
      <p:pic>
        <p:nvPicPr>
          <p:cNvPr id="178" name="Google Shape;178;p28"/>
          <p:cNvPicPr preferRelativeResize="0"/>
          <p:nvPr/>
        </p:nvPicPr>
        <p:blipFill>
          <a:blip r:embed="rId4">
            <a:alphaModFix/>
          </a:blip>
          <a:stretch>
            <a:fillRect/>
          </a:stretch>
        </p:blipFill>
        <p:spPr>
          <a:xfrm>
            <a:off x="3962250" y="1596684"/>
            <a:ext cx="5101450" cy="2867016"/>
          </a:xfrm>
          <a:prstGeom prst="rect">
            <a:avLst/>
          </a:prstGeom>
          <a:noFill/>
          <a:ln>
            <a:noFill/>
          </a:ln>
        </p:spPr>
      </p:pic>
      <p:sp>
        <p:nvSpPr>
          <p:cNvPr id="179" name="Google Shape;179;p28"/>
          <p:cNvSpPr txBox="1"/>
          <p:nvPr/>
        </p:nvSpPr>
        <p:spPr>
          <a:xfrm>
            <a:off x="3962250" y="4550600"/>
            <a:ext cx="4107600" cy="39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a:latin typeface="Open Sans"/>
                <a:ea typeface="Open Sans"/>
                <a:cs typeface="Open Sans"/>
                <a:sym typeface="Open Sans"/>
              </a:rPr>
              <a:t>https://reales.ee/et/listing/11622</a:t>
            </a:r>
            <a:endParaRPr>
              <a:latin typeface="Open Sans"/>
              <a:ea typeface="Open Sans"/>
              <a:cs typeface="Open Sans"/>
              <a:sym typeface="Open Sans"/>
            </a:endParaRPr>
          </a:p>
        </p:txBody>
      </p:sp>
      <p:sp>
        <p:nvSpPr>
          <p:cNvPr id="180" name="Google Shape;180;p28"/>
          <p:cNvSpPr txBox="1"/>
          <p:nvPr/>
        </p:nvSpPr>
        <p:spPr>
          <a:xfrm>
            <a:off x="4209600" y="362850"/>
            <a:ext cx="4320600" cy="6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sz="3600" b="1">
                <a:solidFill>
                  <a:schemeClr val="accent1"/>
                </a:solidFill>
                <a:latin typeface="PT Sans Narrow"/>
                <a:ea typeface="PT Sans Narrow"/>
                <a:cs typeface="PT Sans Narrow"/>
                <a:sym typeface="PT Sans Narrow"/>
              </a:rPr>
              <a:t>Piirkonna analüüs II</a:t>
            </a:r>
            <a:endParaRPr sz="3600" b="1">
              <a:solidFill>
                <a:schemeClr val="accent1"/>
              </a:solidFill>
              <a:latin typeface="PT Sans Narrow"/>
              <a:ea typeface="PT Sans Narrow"/>
              <a:cs typeface="PT Sans Narrow"/>
              <a:sym typeface="PT Sans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p:nvPr/>
        </p:nvSpPr>
        <p:spPr>
          <a:xfrm>
            <a:off x="367650" y="1257500"/>
            <a:ext cx="7768800" cy="28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sz="1600" dirty="0">
                <a:solidFill>
                  <a:schemeClr val="dk2"/>
                </a:solidFill>
                <a:latin typeface="Open Sans"/>
                <a:ea typeface="Open Sans"/>
                <a:cs typeface="Open Sans"/>
                <a:sym typeface="Open Sans"/>
              </a:rPr>
              <a:t>Laagri ja looduskeskuse avamine tekitab uusi töökohti: </a:t>
            </a:r>
            <a:endParaRPr sz="1600" dirty="0">
              <a:solidFill>
                <a:schemeClr val="dk2"/>
              </a:solidFill>
              <a:latin typeface="Open Sans"/>
              <a:ea typeface="Open Sans"/>
              <a:cs typeface="Open Sans"/>
              <a:sym typeface="Open Sans"/>
            </a:endParaRPr>
          </a:p>
          <a:p>
            <a:pPr marL="457200" lvl="0" indent="-330200" algn="l" rtl="0">
              <a:spcBef>
                <a:spcPts val="0"/>
              </a:spcBef>
              <a:spcAft>
                <a:spcPts val="0"/>
              </a:spcAft>
              <a:buClr>
                <a:schemeClr val="dk2"/>
              </a:buClr>
              <a:buSzPts val="1600"/>
              <a:buFont typeface="Open Sans"/>
              <a:buAutoNum type="arabicParenR"/>
            </a:pPr>
            <a:r>
              <a:rPr lang="et" sz="1600" dirty="0">
                <a:solidFill>
                  <a:schemeClr val="dk2"/>
                </a:solidFill>
                <a:latin typeface="Open Sans"/>
                <a:ea typeface="Open Sans"/>
                <a:cs typeface="Open Sans"/>
                <a:sym typeface="Open Sans"/>
              </a:rPr>
              <a:t>müügiesindaja ja infoteenindaja - 1 töökoht (1000€)</a:t>
            </a:r>
            <a:endParaRPr sz="1600" dirty="0">
              <a:solidFill>
                <a:schemeClr val="dk2"/>
              </a:solidFill>
              <a:latin typeface="Open Sans"/>
              <a:ea typeface="Open Sans"/>
              <a:cs typeface="Open Sans"/>
              <a:sym typeface="Open Sans"/>
            </a:endParaRPr>
          </a:p>
          <a:p>
            <a:pPr marL="457200" lvl="0" indent="-330200" algn="l" rtl="0">
              <a:spcBef>
                <a:spcPts val="0"/>
              </a:spcBef>
              <a:spcAft>
                <a:spcPts val="0"/>
              </a:spcAft>
              <a:buClr>
                <a:schemeClr val="dk2"/>
              </a:buClr>
              <a:buSzPts val="1600"/>
              <a:buFont typeface="Open Sans"/>
              <a:buAutoNum type="arabicParenR"/>
            </a:pPr>
            <a:r>
              <a:rPr lang="et" sz="1600" dirty="0">
                <a:solidFill>
                  <a:schemeClr val="dk2"/>
                </a:solidFill>
                <a:latin typeface="Open Sans"/>
                <a:ea typeface="Open Sans"/>
                <a:cs typeface="Open Sans"/>
                <a:sym typeface="Open Sans"/>
              </a:rPr>
              <a:t>loodusgiid/tõlk - 1 töökoht (1000€)</a:t>
            </a:r>
            <a:endParaRPr sz="1600" dirty="0">
              <a:solidFill>
                <a:schemeClr val="dk2"/>
              </a:solidFill>
              <a:latin typeface="Open Sans"/>
              <a:ea typeface="Open Sans"/>
              <a:cs typeface="Open Sans"/>
              <a:sym typeface="Open Sans"/>
            </a:endParaRPr>
          </a:p>
          <a:p>
            <a:pPr marL="457200" lvl="0" indent="-330200" algn="l" rtl="0">
              <a:spcBef>
                <a:spcPts val="0"/>
              </a:spcBef>
              <a:spcAft>
                <a:spcPts val="0"/>
              </a:spcAft>
              <a:buClr>
                <a:schemeClr val="dk2"/>
              </a:buClr>
              <a:buSzPts val="1600"/>
              <a:buFont typeface="Open Sans"/>
              <a:buAutoNum type="arabicParenR"/>
            </a:pPr>
            <a:r>
              <a:rPr lang="et" sz="1600" dirty="0">
                <a:solidFill>
                  <a:schemeClr val="dk2"/>
                </a:solidFill>
                <a:latin typeface="Open Sans"/>
                <a:ea typeface="Open Sans"/>
                <a:cs typeface="Open Sans"/>
                <a:sym typeface="Open Sans"/>
              </a:rPr>
              <a:t>koristaja - 1 (800€)</a:t>
            </a:r>
            <a:endParaRPr sz="1600" dirty="0">
              <a:solidFill>
                <a:schemeClr val="dk2"/>
              </a:solidFill>
              <a:latin typeface="Open Sans"/>
              <a:ea typeface="Open Sans"/>
              <a:cs typeface="Open Sans"/>
              <a:sym typeface="Open Sans"/>
            </a:endParaRPr>
          </a:p>
          <a:p>
            <a:pPr marL="457200" lvl="0" indent="-330200" algn="l" rtl="0">
              <a:spcBef>
                <a:spcPts val="0"/>
              </a:spcBef>
              <a:spcAft>
                <a:spcPts val="0"/>
              </a:spcAft>
              <a:buClr>
                <a:schemeClr val="dk2"/>
              </a:buClr>
              <a:buSzPts val="1600"/>
              <a:buFont typeface="Open Sans"/>
              <a:buAutoNum type="arabicParenR"/>
            </a:pPr>
            <a:r>
              <a:rPr lang="et-EE" sz="1600" dirty="0">
                <a:solidFill>
                  <a:schemeClr val="dk2"/>
                </a:solidFill>
                <a:latin typeface="Open Sans"/>
                <a:ea typeface="Open Sans"/>
                <a:cs typeface="Open Sans"/>
                <a:sym typeface="Open Sans"/>
              </a:rPr>
              <a:t>T</a:t>
            </a:r>
            <a:r>
              <a:rPr lang="et" sz="1600" dirty="0">
                <a:solidFill>
                  <a:schemeClr val="dk2"/>
                </a:solidFill>
                <a:latin typeface="Open Sans"/>
                <a:ea typeface="Open Sans"/>
                <a:cs typeface="Open Sans"/>
                <a:sym typeface="Open Sans"/>
              </a:rPr>
              <a:t>oitlustajad - kokk (1400€) = 1 töökoht.</a:t>
            </a:r>
            <a:endParaRPr sz="1600" dirty="0">
              <a:solidFill>
                <a:schemeClr val="dk2"/>
              </a:solidFill>
              <a:latin typeface="Open Sans"/>
              <a:ea typeface="Open Sans"/>
              <a:cs typeface="Open Sans"/>
              <a:sym typeface="Open Sans"/>
            </a:endParaRPr>
          </a:p>
          <a:p>
            <a:pPr marL="457200" lvl="0" indent="0" algn="l" rtl="0">
              <a:spcBef>
                <a:spcPts val="0"/>
              </a:spcBef>
              <a:spcAft>
                <a:spcPts val="0"/>
              </a:spcAft>
              <a:buNone/>
            </a:pPr>
            <a:endParaRPr sz="1600" dirty="0">
              <a:solidFill>
                <a:schemeClr val="dk2"/>
              </a:solidFill>
              <a:latin typeface="Open Sans"/>
              <a:ea typeface="Open Sans"/>
              <a:cs typeface="Open Sans"/>
              <a:sym typeface="Open Sans"/>
            </a:endParaRPr>
          </a:p>
          <a:p>
            <a:pPr marL="0" lvl="0" indent="0" algn="l" rtl="0">
              <a:spcBef>
                <a:spcPts val="0"/>
              </a:spcBef>
              <a:spcAft>
                <a:spcPts val="0"/>
              </a:spcAft>
              <a:buNone/>
            </a:pPr>
            <a:r>
              <a:rPr lang="et" sz="1600" b="1" dirty="0">
                <a:solidFill>
                  <a:schemeClr val="dk2"/>
                </a:solidFill>
                <a:latin typeface="Open Sans"/>
                <a:ea typeface="Open Sans"/>
                <a:cs typeface="Open Sans"/>
                <a:sym typeface="Open Sans"/>
              </a:rPr>
              <a:t>KOKKU tekiks piirkonda 4 uut töökohta, </a:t>
            </a:r>
            <a:r>
              <a:rPr lang="et" sz="1600" dirty="0">
                <a:solidFill>
                  <a:schemeClr val="dk2"/>
                </a:solidFill>
                <a:latin typeface="Open Sans"/>
                <a:ea typeface="Open Sans"/>
                <a:cs typeface="Open Sans"/>
                <a:sym typeface="Open Sans"/>
              </a:rPr>
              <a:t>kuhu saavad kandideerida nii piirkonnas elavad püsielanikud kui ka Haapsalu linnas elavad inimesed.</a:t>
            </a:r>
            <a:endParaRPr sz="1600" dirty="0">
              <a:solidFill>
                <a:schemeClr val="dk2"/>
              </a:solidFill>
              <a:latin typeface="Open Sans"/>
              <a:ea typeface="Open Sans"/>
              <a:cs typeface="Open Sans"/>
              <a:sym typeface="Open Sans"/>
            </a:endParaRPr>
          </a:p>
          <a:p>
            <a:pPr marL="0" lvl="0" indent="0" algn="l" rtl="0">
              <a:spcBef>
                <a:spcPts val="0"/>
              </a:spcBef>
              <a:spcAft>
                <a:spcPts val="0"/>
              </a:spcAft>
              <a:buNone/>
            </a:pPr>
            <a:endParaRPr sz="1600" dirty="0">
              <a:solidFill>
                <a:schemeClr val="dk2"/>
              </a:solidFill>
              <a:latin typeface="Open Sans"/>
              <a:ea typeface="Open Sans"/>
              <a:cs typeface="Open Sans"/>
              <a:sym typeface="Open Sans"/>
            </a:endParaRPr>
          </a:p>
        </p:txBody>
      </p:sp>
      <p:sp>
        <p:nvSpPr>
          <p:cNvPr id="186" name="Google Shape;186;p29"/>
          <p:cNvSpPr txBox="1"/>
          <p:nvPr/>
        </p:nvSpPr>
        <p:spPr>
          <a:xfrm>
            <a:off x="367650" y="362850"/>
            <a:ext cx="8162700" cy="6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sz="3600" b="1">
                <a:solidFill>
                  <a:schemeClr val="accent1"/>
                </a:solidFill>
                <a:latin typeface="PT Sans Narrow"/>
                <a:ea typeface="PT Sans Narrow"/>
                <a:cs typeface="PT Sans Narrow"/>
                <a:sym typeface="PT Sans Narrow"/>
              </a:rPr>
              <a:t>Uued töökohad ja töötajate palk</a:t>
            </a:r>
            <a:endParaRPr sz="3600" b="1">
              <a:solidFill>
                <a:schemeClr val="accent1"/>
              </a:solidFill>
              <a:latin typeface="PT Sans Narrow"/>
              <a:ea typeface="PT Sans Narrow"/>
              <a:cs typeface="PT Sans Narrow"/>
              <a:sym typeface="PT Sans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11700" y="2257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Koostöövõimalus kogukonnaga</a:t>
            </a:r>
            <a:endParaRPr/>
          </a:p>
        </p:txBody>
      </p:sp>
      <p:sp>
        <p:nvSpPr>
          <p:cNvPr id="192" name="Google Shape;192;p30"/>
          <p:cNvSpPr txBox="1">
            <a:spLocks noGrp="1"/>
          </p:cNvSpPr>
          <p:nvPr>
            <p:ph type="body" idx="1"/>
          </p:nvPr>
        </p:nvSpPr>
        <p:spPr>
          <a:xfrm>
            <a:off x="354150" y="1010925"/>
            <a:ext cx="8520600" cy="370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dirty="0"/>
              <a:t>Pusku inimesed on jagunenud kaheks, üks pool soovib muudatusi, et piirkond edasi areneks. Teine pool elanikkonnast aga soovib, et kõik jääks endiseks. Kohalikud ei taha, et nende rahu rikutakse. </a:t>
            </a:r>
            <a:endParaRPr dirty="0"/>
          </a:p>
          <a:p>
            <a:pPr marL="0" lvl="0" indent="0" algn="l" rtl="0">
              <a:spcBef>
                <a:spcPts val="1600"/>
              </a:spcBef>
              <a:spcAft>
                <a:spcPts val="0"/>
              </a:spcAft>
              <a:buNone/>
            </a:pPr>
            <a:r>
              <a:rPr lang="et" dirty="0"/>
              <a:t>Kuna vaikuselaager on rahulik ja vaikne, siis loodame, et osa kohalikke on nõus projekti panustama. See annaks neile võimalust tutvustada Eesti kultuuri, tegeleda laagri korraldamisega jne. Osadel kohalikel oleks kindlasti võimalus saada püsivat tööd.</a:t>
            </a:r>
            <a:endParaRPr dirty="0"/>
          </a:p>
          <a:p>
            <a:pPr marL="0" lvl="0" indent="0" algn="l" rtl="0">
              <a:spcBef>
                <a:spcPts val="1600"/>
              </a:spcBef>
              <a:spcAft>
                <a:spcPts val="0"/>
              </a:spcAft>
              <a:buNone/>
            </a:pPr>
            <a:r>
              <a:rPr lang="et" dirty="0"/>
              <a:t>Kui meie projekti tulemusel piirkond edasi areneb, siis võib seda märgata ka kohalik omavalitsus ning tekib potentsiaalne võimalus, et piirkond saab uue taristu - areneb teedevõrk, interneti- ja sideühendused, valgustus jne.</a:t>
            </a:r>
            <a:endParaRPr dirty="0"/>
          </a:p>
          <a:p>
            <a:pPr marL="0" lvl="0" indent="0" algn="l" rtl="0">
              <a:spcBef>
                <a:spcPts val="1600"/>
              </a:spcBef>
              <a:spcAft>
                <a:spcPts val="16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Koostöö välispartneritega</a:t>
            </a:r>
            <a:endParaRPr/>
          </a:p>
        </p:txBody>
      </p:sp>
      <p:sp>
        <p:nvSpPr>
          <p:cNvPr id="198" name="Google Shape;198;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dirty="0"/>
              <a:t>Välispartnerid on meil Jaapani Suursaatkonnast ja YFU`st (suhtlus YFU´ga tänu Jaapani Suursaatkonnale).</a:t>
            </a:r>
            <a:endParaRPr dirty="0"/>
          </a:p>
          <a:p>
            <a:pPr marL="0" lvl="0" indent="0" algn="l" rtl="0">
              <a:spcBef>
                <a:spcPts val="1600"/>
              </a:spcBef>
              <a:spcAft>
                <a:spcPts val="0"/>
              </a:spcAft>
              <a:buNone/>
            </a:pPr>
            <a:r>
              <a:rPr lang="et" dirty="0"/>
              <a:t>Kui YFU peaks huvitatud olema, siis saaksime korraldada Puskus rahvusvahelisi laagreid Jaapani (võimalik, et ka teiste välismaa riikide) ja Eesti noortele.</a:t>
            </a:r>
            <a:endParaRPr dirty="0"/>
          </a:p>
          <a:p>
            <a:pPr marL="0" lvl="0" indent="0" algn="l" rtl="0">
              <a:spcBef>
                <a:spcPts val="1600"/>
              </a:spcBef>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Maal elamise väärtused</a:t>
            </a:r>
            <a:endParaRPr/>
          </a:p>
        </p:txBody>
      </p:sp>
      <p:sp>
        <p:nvSpPr>
          <p:cNvPr id="204" name="Google Shape;204;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dirty="0"/>
              <a:t>Maal elamine on järjest populaarsemaks muutumas, sest maapiirkondades on elukeskkond mitmel põhjusel parem, nt:</a:t>
            </a:r>
            <a:endParaRPr dirty="0"/>
          </a:p>
          <a:p>
            <a:pPr marL="457200" lvl="0" indent="-342900" algn="l" rtl="0">
              <a:spcBef>
                <a:spcPts val="1600"/>
              </a:spcBef>
              <a:spcAft>
                <a:spcPts val="0"/>
              </a:spcAft>
              <a:buSzPts val="1800"/>
              <a:buChar char="●"/>
            </a:pPr>
            <a:r>
              <a:rPr lang="et" dirty="0"/>
              <a:t>värskem õhk ja vähem õhusaastet</a:t>
            </a:r>
            <a:endParaRPr dirty="0"/>
          </a:p>
          <a:p>
            <a:pPr marL="457200" lvl="0" indent="-342900" algn="l" rtl="0">
              <a:spcBef>
                <a:spcPts val="0"/>
              </a:spcBef>
              <a:spcAft>
                <a:spcPts val="0"/>
              </a:spcAft>
              <a:buSzPts val="1800"/>
              <a:buChar char="●"/>
            </a:pPr>
            <a:r>
              <a:rPr lang="et" dirty="0"/>
              <a:t>puudub linnamüra</a:t>
            </a:r>
            <a:endParaRPr dirty="0"/>
          </a:p>
          <a:p>
            <a:pPr marL="457200" lvl="0" indent="-342900" algn="l" rtl="0">
              <a:spcBef>
                <a:spcPts val="0"/>
              </a:spcBef>
              <a:spcAft>
                <a:spcPts val="0"/>
              </a:spcAft>
              <a:buSzPts val="1800"/>
              <a:buChar char="●"/>
            </a:pPr>
            <a:r>
              <a:rPr lang="et" dirty="0"/>
              <a:t>privaatsem ja turvalisem </a:t>
            </a:r>
            <a:endParaRPr dirty="0"/>
          </a:p>
          <a:p>
            <a:pPr marL="457200" lvl="0" indent="-342900" algn="l" rtl="0">
              <a:spcBef>
                <a:spcPts val="0"/>
              </a:spcBef>
              <a:spcAft>
                <a:spcPts val="0"/>
              </a:spcAft>
              <a:buSzPts val="1800"/>
              <a:buChar char="●"/>
            </a:pPr>
            <a:r>
              <a:rPr lang="et" dirty="0"/>
              <a:t>elukeskkond rahulikum (pole kuhugi kiiret)</a:t>
            </a:r>
            <a:endParaRPr dirty="0"/>
          </a:p>
          <a:p>
            <a:pPr marL="457200" lvl="0" indent="-342900" algn="l" rtl="0">
              <a:spcBef>
                <a:spcPts val="0"/>
              </a:spcBef>
              <a:spcAft>
                <a:spcPts val="0"/>
              </a:spcAft>
              <a:buSzPts val="1800"/>
              <a:buChar char="●"/>
            </a:pPr>
            <a:r>
              <a:rPr lang="et" dirty="0"/>
              <a:t>tugevam kogukonnatunne</a:t>
            </a:r>
            <a:endParaRPr dirty="0"/>
          </a:p>
          <a:p>
            <a:pPr marL="0" lvl="0" indent="0" algn="l" rtl="0">
              <a:spcBef>
                <a:spcPts val="1600"/>
              </a:spcBef>
              <a:spcAft>
                <a:spcPts val="0"/>
              </a:spcAft>
              <a:buNone/>
            </a:pPr>
            <a:r>
              <a:rPr lang="et" dirty="0"/>
              <a:t>Meie grupist kaks inimest elavad maal, ülejäänud pigem ei sooviks hetkel maal elada. </a:t>
            </a:r>
            <a:endParaRPr dirty="0"/>
          </a:p>
          <a:p>
            <a:pPr marL="0" lvl="0" indent="0" algn="l" rtl="0">
              <a:spcBef>
                <a:spcPts val="1600"/>
              </a:spcBef>
              <a:spcAft>
                <a:spcPts val="160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EE" dirty="0"/>
              <a:t>Täname kuulamast!</a:t>
            </a:r>
            <a:endParaRPr dirty="0"/>
          </a:p>
        </p:txBody>
      </p:sp>
      <p:sp>
        <p:nvSpPr>
          <p:cNvPr id="210" name="Google Shape;210;p33"/>
          <p:cNvSpPr txBox="1">
            <a:spLocks noGrp="1"/>
          </p:cNvSpPr>
          <p:nvPr>
            <p:ph type="body" idx="1"/>
          </p:nvPr>
        </p:nvSpPr>
        <p:spPr>
          <a:xfrm>
            <a:off x="311700" y="1239850"/>
            <a:ext cx="8520600" cy="332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t" dirty="0"/>
              <a:t>Pusku looduskeskus - kõik on oodatud! Pusku nature centre - We present to you the beauty of Estonian nature!</a:t>
            </a:r>
            <a:endParaRPr dirty="0"/>
          </a:p>
        </p:txBody>
      </p:sp>
      <p:pic>
        <p:nvPicPr>
          <p:cNvPr id="211" name="Google Shape;211;p33"/>
          <p:cNvPicPr preferRelativeResize="0"/>
          <p:nvPr/>
        </p:nvPicPr>
        <p:blipFill>
          <a:blip r:embed="rId3">
            <a:alphaModFix/>
          </a:blip>
          <a:stretch>
            <a:fillRect/>
          </a:stretch>
        </p:blipFill>
        <p:spPr>
          <a:xfrm>
            <a:off x="2163845" y="574250"/>
            <a:ext cx="4069700" cy="380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Loodusmaja ja kämpingud Puskus</a:t>
            </a:r>
            <a:endParaRPr/>
          </a:p>
        </p:txBody>
      </p:sp>
      <p:sp>
        <p:nvSpPr>
          <p:cNvPr id="86" name="Google Shape;86;p16"/>
          <p:cNvSpPr txBox="1">
            <a:spLocks noGrp="1"/>
          </p:cNvSpPr>
          <p:nvPr>
            <p:ph type="body" idx="1"/>
          </p:nvPr>
        </p:nvSpPr>
        <p:spPr>
          <a:xfrm>
            <a:off x="311700" y="13010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dirty="0"/>
              <a:t>Meie idee on ehitada Puskusse loodusmaja koos püsiekspositsiooni, sauna ja paari kämpinguga. Inimesed saavad tulla loodusesse rahu ja vaikust nautima. </a:t>
            </a:r>
            <a:endParaRPr dirty="0"/>
          </a:p>
          <a:p>
            <a:pPr marL="0" lvl="0" indent="0" algn="l" rtl="0">
              <a:spcBef>
                <a:spcPts val="1600"/>
              </a:spcBef>
              <a:spcAft>
                <a:spcPts val="0"/>
              </a:spcAft>
              <a:buNone/>
            </a:pPr>
            <a:r>
              <a:rPr lang="et" dirty="0"/>
              <a:t>Lastelaagrid Jaapani ja teiste välisriikide lastele. Tutvustame neile Eesti kultuuri ja loodust. Lapsed saavad puhata linnakärast eemal. Samuti saame korraldada neile reise Eesti saartele ja Haapsallu. Laagrid võiksid toimuda ka Eesti lastele. </a:t>
            </a:r>
            <a:endParaRPr dirty="0"/>
          </a:p>
          <a:p>
            <a:pPr marL="0" lvl="0" indent="0" algn="l" rtl="0">
              <a:spcBef>
                <a:spcPts val="1600"/>
              </a:spcBef>
              <a:spcAft>
                <a:spcPts val="0"/>
              </a:spcAft>
              <a:buNone/>
            </a:pPr>
            <a:r>
              <a:rPr lang="et" dirty="0"/>
              <a:t>Matkarajad ja giididega ekskursioonid. </a:t>
            </a:r>
            <a:endParaRPr dirty="0"/>
          </a:p>
          <a:p>
            <a:pPr marL="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Prototüüp</a:t>
            </a:r>
            <a:endParaRPr/>
          </a:p>
        </p:txBody>
      </p:sp>
      <p:sp>
        <p:nvSpPr>
          <p:cNvPr id="92" name="Google Shape;92;p17"/>
          <p:cNvSpPr txBox="1">
            <a:spLocks noGrp="1"/>
          </p:cNvSpPr>
          <p:nvPr>
            <p:ph type="body" idx="1"/>
          </p:nvPr>
        </p:nvSpPr>
        <p:spPr>
          <a:xfrm>
            <a:off x="311700" y="1266175"/>
            <a:ext cx="3999900" cy="38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dirty="0"/>
              <a:t>Loodusmaja inspiratsiooniks on Nõva looduskeskus.</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r>
              <a:rPr lang="et" sz="900" u="sng" dirty="0">
                <a:solidFill>
                  <a:schemeClr val="hlink"/>
                </a:solidFill>
                <a:hlinkClick r:id="rId3"/>
              </a:rPr>
              <a:t>https://www.loodusegakoos.ee/kuhuminna/puhkealad/nova-puhkeala/nova-kulastuskeskus</a:t>
            </a:r>
            <a:r>
              <a:rPr lang="et" sz="900" dirty="0"/>
              <a:t> </a:t>
            </a:r>
            <a:endParaRPr sz="900" dirty="0"/>
          </a:p>
        </p:txBody>
      </p:sp>
      <p:sp>
        <p:nvSpPr>
          <p:cNvPr id="93" name="Google Shape;93;p1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t"/>
              <a:t>Kämpingute inspiratsioon.</a:t>
            </a:r>
            <a:endParaRPr/>
          </a:p>
        </p:txBody>
      </p:sp>
      <p:pic>
        <p:nvPicPr>
          <p:cNvPr id="94" name="Google Shape;94;p17"/>
          <p:cNvPicPr preferRelativeResize="0"/>
          <p:nvPr/>
        </p:nvPicPr>
        <p:blipFill>
          <a:blip r:embed="rId4">
            <a:alphaModFix/>
          </a:blip>
          <a:stretch>
            <a:fillRect/>
          </a:stretch>
        </p:blipFill>
        <p:spPr>
          <a:xfrm>
            <a:off x="395125" y="1933475"/>
            <a:ext cx="3619050" cy="2714275"/>
          </a:xfrm>
          <a:prstGeom prst="rect">
            <a:avLst/>
          </a:prstGeom>
          <a:noFill/>
          <a:ln>
            <a:noFill/>
          </a:ln>
        </p:spPr>
      </p:pic>
      <p:pic>
        <p:nvPicPr>
          <p:cNvPr id="95" name="Google Shape;95;p17" descr="https://aiamaja24.ee/wp-content/uploads/2015/07/Gartenhaus-mit-Terrasse-Franz.jpg"/>
          <p:cNvPicPr preferRelativeResize="0"/>
          <p:nvPr/>
        </p:nvPicPr>
        <p:blipFill>
          <a:blip r:embed="rId5">
            <a:alphaModFix/>
          </a:blip>
          <a:stretch>
            <a:fillRect/>
          </a:stretch>
        </p:blipFill>
        <p:spPr>
          <a:xfrm>
            <a:off x="4760873" y="1933475"/>
            <a:ext cx="4071427" cy="2714275"/>
          </a:xfrm>
          <a:prstGeom prst="rect">
            <a:avLst/>
          </a:prstGeom>
          <a:noFill/>
          <a:ln>
            <a:noFill/>
          </a:ln>
        </p:spPr>
      </p:pic>
      <p:sp>
        <p:nvSpPr>
          <p:cNvPr id="96" name="Google Shape;96;p17"/>
          <p:cNvSpPr txBox="1"/>
          <p:nvPr/>
        </p:nvSpPr>
        <p:spPr>
          <a:xfrm>
            <a:off x="4700400" y="4647750"/>
            <a:ext cx="4131900" cy="2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sz="900" u="sng">
                <a:solidFill>
                  <a:schemeClr val="hlink"/>
                </a:solidFill>
                <a:latin typeface="Open Sans"/>
                <a:ea typeface="Open Sans"/>
                <a:cs typeface="Open Sans"/>
                <a:sym typeface="Open Sans"/>
                <a:hlinkClick r:id="rId6"/>
              </a:rPr>
              <a:t>https://aiamaja24.ee/tooted/aiamajad/vaiksed-aiamajad/aiamaja-franz/</a:t>
            </a:r>
            <a:r>
              <a:rPr lang="et" sz="900">
                <a:latin typeface="Open Sans"/>
                <a:ea typeface="Open Sans"/>
                <a:cs typeface="Open Sans"/>
                <a:sym typeface="Open Sans"/>
              </a:rPr>
              <a:t> </a:t>
            </a:r>
            <a:endParaRPr sz="9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Milline on meie teenus? Mida müüme? </a:t>
            </a:r>
            <a:endParaRPr/>
          </a:p>
        </p:txBody>
      </p:sp>
      <p:sp>
        <p:nvSpPr>
          <p:cNvPr id="102" name="Google Shape;102;p18"/>
          <p:cNvSpPr txBox="1">
            <a:spLocks noGrp="1"/>
          </p:cNvSpPr>
          <p:nvPr>
            <p:ph type="body" idx="1"/>
          </p:nvPr>
        </p:nvSpPr>
        <p:spPr>
          <a:xfrm>
            <a:off x="311700" y="1152425"/>
            <a:ext cx="6591900" cy="302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dirty="0"/>
              <a:t>Pakume vaba aja veetmist Eesti puhtas looduses nii vanematele inimestele kui ka noortele, nii eestlastele kui ka välismaalastele:</a:t>
            </a:r>
            <a:endParaRPr dirty="0"/>
          </a:p>
          <a:p>
            <a:pPr marL="457200" lvl="0" indent="-342900" algn="l" rtl="0">
              <a:spcBef>
                <a:spcPts val="1600"/>
              </a:spcBef>
              <a:spcAft>
                <a:spcPts val="0"/>
              </a:spcAft>
              <a:buSzPts val="1800"/>
              <a:buChar char="●"/>
            </a:pPr>
            <a:r>
              <a:rPr lang="et" dirty="0"/>
              <a:t>Müüme paika puhkamiseks mere ääres ja puhtas looduskeskkonnas.</a:t>
            </a:r>
            <a:endParaRPr dirty="0"/>
          </a:p>
          <a:p>
            <a:pPr marL="457200" lvl="0" indent="-342900" algn="l" rtl="0">
              <a:spcBef>
                <a:spcPts val="0"/>
              </a:spcBef>
              <a:spcAft>
                <a:spcPts val="0"/>
              </a:spcAft>
              <a:buSzPts val="1800"/>
              <a:buChar char="●"/>
            </a:pPr>
            <a:r>
              <a:rPr lang="et" dirty="0"/>
              <a:t>Korraldame noorte looduslaagreid nii Eesti lastele kui ka välismaa lastele.</a:t>
            </a:r>
            <a:endParaRPr dirty="0"/>
          </a:p>
          <a:p>
            <a:pPr marL="457200" lvl="0" indent="-342900" algn="l" rtl="0">
              <a:spcBef>
                <a:spcPts val="0"/>
              </a:spcBef>
              <a:spcAft>
                <a:spcPts val="0"/>
              </a:spcAft>
              <a:buSzPts val="1800"/>
              <a:buChar char="●"/>
            </a:pPr>
            <a:r>
              <a:rPr lang="et" dirty="0"/>
              <a:t>Müüme loodusekskursioone ja matkaelamusi professionaalsete loodusgiidide juhendamisel. Näiteks Eesti ornitoloog Tarvo Valker, kes on Haapsalust pärit.</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103" name="Google Shape;103;p18"/>
          <p:cNvPicPr preferRelativeResize="0"/>
          <p:nvPr/>
        </p:nvPicPr>
        <p:blipFill>
          <a:blip r:embed="rId3">
            <a:alphaModFix/>
          </a:blip>
          <a:stretch>
            <a:fillRect/>
          </a:stretch>
        </p:blipFill>
        <p:spPr>
          <a:xfrm>
            <a:off x="6903600" y="1575925"/>
            <a:ext cx="2116499" cy="2701926"/>
          </a:xfrm>
          <a:prstGeom prst="rect">
            <a:avLst/>
          </a:prstGeom>
          <a:noFill/>
          <a:ln>
            <a:noFill/>
          </a:ln>
        </p:spPr>
      </p:pic>
      <p:sp>
        <p:nvSpPr>
          <p:cNvPr id="104" name="Google Shape;104;p18"/>
          <p:cNvSpPr txBox="1"/>
          <p:nvPr/>
        </p:nvSpPr>
        <p:spPr>
          <a:xfrm>
            <a:off x="6903600" y="4277850"/>
            <a:ext cx="1828200" cy="2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sz="1100" i="1">
                <a:solidFill>
                  <a:srgbClr val="666666"/>
                </a:solidFill>
                <a:latin typeface="Open Sans"/>
                <a:ea typeface="Open Sans"/>
                <a:cs typeface="Open Sans"/>
                <a:sym typeface="Open Sans"/>
              </a:rPr>
              <a:t>https://www.birdinggurus.com/listing/tarvo-valker/</a:t>
            </a:r>
            <a:endParaRPr sz="1100" i="1">
              <a:solidFill>
                <a:srgbClr val="66666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Millise probleemi lahendame?</a:t>
            </a:r>
            <a:endParaRPr/>
          </a:p>
          <a:p>
            <a:pPr marL="0" lvl="0" indent="0" algn="l" rtl="0">
              <a:spcBef>
                <a:spcPts val="0"/>
              </a:spcBef>
              <a:spcAft>
                <a:spcPts val="0"/>
              </a:spcAft>
              <a:buNone/>
            </a:pPr>
            <a:endParaRPr/>
          </a:p>
        </p:txBody>
      </p:sp>
      <p:sp>
        <p:nvSpPr>
          <p:cNvPr id="110" name="Google Shape;110;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t"/>
              <a:t>Inimestel ei ole võimalust vaikuses ja looduses puhata, looduse helisid kuulda või märgata. Suurtes linnades ja linnalähedastes keskustes on linna- jm mootorimüra, muud segavad helid ja faktorid ning tavalist linnulaulu või muid hääli enam ei kuuldagi. </a:t>
            </a:r>
            <a:endParaRPr/>
          </a:p>
          <a:p>
            <a:pPr marL="457200" lvl="0" indent="-342900" algn="l" rtl="0">
              <a:spcBef>
                <a:spcPts val="0"/>
              </a:spcBef>
              <a:spcAft>
                <a:spcPts val="0"/>
              </a:spcAft>
              <a:buSzPts val="1800"/>
              <a:buChar char="●"/>
            </a:pPr>
            <a:r>
              <a:rPr lang="et"/>
              <a:t>Paljud tänased lapsed kasvavad maailmas, kus ei tunta enam loomi, taimi ega muid liike meie metsades, niitudel.</a:t>
            </a:r>
            <a:endParaRPr/>
          </a:p>
          <a:p>
            <a:pPr marL="457200" lvl="0" indent="-342900" algn="l" rtl="0">
              <a:spcBef>
                <a:spcPts val="0"/>
              </a:spcBef>
              <a:spcAft>
                <a:spcPts val="0"/>
              </a:spcAft>
              <a:buSzPts val="1800"/>
              <a:buChar char="●"/>
            </a:pPr>
            <a:r>
              <a:rPr lang="et"/>
              <a:t>Eestis on nii palju ehedat ja puhast loodust, millest linnas elavad inimesed sageli ei teagi ja mida välisturistid Eesti puhul eriti väärtustavad.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Kellele müüme? Miks peaks meilt ostma?</a:t>
            </a:r>
            <a:endParaRPr/>
          </a:p>
        </p:txBody>
      </p:sp>
      <p:sp>
        <p:nvSpPr>
          <p:cNvPr id="116" name="Google Shape;116;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t"/>
              <a:t>Müüme inimestele, kes elavad linnas või tulevad teistest Eesti piirkondadest, kus on täiesti erinev looduskeskkond.</a:t>
            </a:r>
            <a:endParaRPr/>
          </a:p>
          <a:p>
            <a:pPr marL="457200" lvl="0" indent="-342900" algn="l" rtl="0">
              <a:spcBef>
                <a:spcPts val="0"/>
              </a:spcBef>
              <a:spcAft>
                <a:spcPts val="0"/>
              </a:spcAft>
              <a:buSzPts val="1800"/>
              <a:buChar char="●"/>
            </a:pPr>
            <a:r>
              <a:rPr lang="et"/>
              <a:t>Müüme ka välismaalastele, kellel on enda riigis vähe naturaalset looduskeskkonda - suured metsaalad, niidud, puhas õhk, mere- või ranniku-äärsed matkarajad, linnuvaatlustornid ja kes naudiksid ehedat Eesti sauna.</a:t>
            </a:r>
            <a:endParaRPr/>
          </a:p>
          <a:p>
            <a:pPr marL="457200" lvl="0" indent="-342900" algn="l" rtl="0">
              <a:spcBef>
                <a:spcPts val="0"/>
              </a:spcBef>
              <a:spcAft>
                <a:spcPts val="0"/>
              </a:spcAft>
              <a:buSzPts val="1800"/>
              <a:buChar char="●"/>
            </a:pPr>
            <a:r>
              <a:rPr lang="et"/>
              <a:t>Laagreid müüme Jaapani lastele, kuna valdav enamik Jaapani rahvastikust on linnarahvastik (92%), siis laste ja noorte ligipääs loodusele ning vaikusele on väike. Paljude jaoks oleks looduslaager täiesti uus kogemus.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Persoona 1</a:t>
            </a:r>
            <a:endParaRPr/>
          </a:p>
        </p:txBody>
      </p:sp>
      <p:sp>
        <p:nvSpPr>
          <p:cNvPr id="122" name="Google Shape;122;p21"/>
          <p:cNvSpPr txBox="1">
            <a:spLocks noGrp="1"/>
          </p:cNvSpPr>
          <p:nvPr>
            <p:ph type="body" idx="1"/>
          </p:nvPr>
        </p:nvSpPr>
        <p:spPr>
          <a:xfrm>
            <a:off x="186250" y="1028700"/>
            <a:ext cx="5923200" cy="3751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t" sz="1600" dirty="0"/>
              <a:t>Ryuu Nainu</a:t>
            </a:r>
            <a:endParaRPr sz="1600" dirty="0"/>
          </a:p>
          <a:p>
            <a:pPr marL="457200" lvl="0" indent="-330200" algn="l" rtl="0">
              <a:spcBef>
                <a:spcPts val="0"/>
              </a:spcBef>
              <a:spcAft>
                <a:spcPts val="0"/>
              </a:spcAft>
              <a:buSzPts val="1600"/>
              <a:buChar char="●"/>
            </a:pPr>
            <a:r>
              <a:rPr lang="et" sz="1600" dirty="0"/>
              <a:t>10-aastane</a:t>
            </a:r>
            <a:endParaRPr sz="1600" dirty="0"/>
          </a:p>
          <a:p>
            <a:pPr marL="457200" lvl="0" indent="-330200" algn="l" rtl="0">
              <a:spcBef>
                <a:spcPts val="0"/>
              </a:spcBef>
              <a:spcAft>
                <a:spcPts val="0"/>
              </a:spcAft>
              <a:buSzPts val="1600"/>
              <a:buChar char="●"/>
            </a:pPr>
            <a:r>
              <a:rPr lang="et" sz="1600" dirty="0"/>
              <a:t>Elab  Jaapanis Maebashi linnas ja käib seal koolis. </a:t>
            </a:r>
            <a:endParaRPr sz="1600" dirty="0"/>
          </a:p>
          <a:p>
            <a:pPr marL="457200" lvl="0" indent="-330200" algn="l" rtl="0">
              <a:spcBef>
                <a:spcPts val="0"/>
              </a:spcBef>
              <a:spcAft>
                <a:spcPts val="0"/>
              </a:spcAft>
              <a:buSzPts val="1600"/>
              <a:buChar char="●"/>
            </a:pPr>
            <a:r>
              <a:rPr lang="et" sz="1600" dirty="0"/>
              <a:t>Hobideks on lugemine ja televiisori vaatamine, ta on               juba 3 aastat käinud ujumistrennis. </a:t>
            </a:r>
            <a:endParaRPr sz="1600" dirty="0"/>
          </a:p>
          <a:p>
            <a:pPr marL="457200" lvl="0" indent="-330200" algn="l" rtl="0">
              <a:spcBef>
                <a:spcPts val="0"/>
              </a:spcBef>
              <a:spcAft>
                <a:spcPts val="0"/>
              </a:spcAft>
              <a:buSzPts val="1600"/>
              <a:buChar char="●"/>
            </a:pPr>
            <a:r>
              <a:rPr lang="et" sz="1600" dirty="0"/>
              <a:t>Ryuu suur unistus oleks iga päev meres ujuda. Kuna ta vanematel pole palju vaba aega, on nad käinud ainult paar korda mere ääres. Ryuu aga on liiga noor, et üksinda mere äärde minna. </a:t>
            </a:r>
            <a:endParaRPr sz="1600" dirty="0"/>
          </a:p>
          <a:p>
            <a:pPr marL="457200" lvl="0" indent="-330200" algn="l" rtl="0">
              <a:spcBef>
                <a:spcPts val="0"/>
              </a:spcBef>
              <a:spcAft>
                <a:spcPts val="0"/>
              </a:spcAft>
              <a:buSzPts val="1600"/>
              <a:buChar char="●"/>
            </a:pPr>
            <a:r>
              <a:rPr lang="et" sz="1600" dirty="0"/>
              <a:t>Ryuu sooviks kogeda uusi asju ka väljaspool oma kodulinna ja ilma vanemateta.</a:t>
            </a:r>
            <a:endParaRPr sz="1600" dirty="0"/>
          </a:p>
          <a:p>
            <a:pPr marL="457200" lvl="0" indent="-330200" algn="l" rtl="0">
              <a:spcBef>
                <a:spcPts val="0"/>
              </a:spcBef>
              <a:spcAft>
                <a:spcPts val="0"/>
              </a:spcAft>
              <a:buSzPts val="1600"/>
              <a:buChar char="●"/>
            </a:pPr>
            <a:r>
              <a:rPr lang="et" sz="1600" dirty="0"/>
              <a:t>Temani jõuame läbi sotsiaalmeedia reklaaminduse.</a:t>
            </a:r>
            <a:endParaRPr sz="1600" dirty="0"/>
          </a:p>
        </p:txBody>
      </p:sp>
      <p:pic>
        <p:nvPicPr>
          <p:cNvPr id="123" name="Google Shape;123;p21"/>
          <p:cNvPicPr preferRelativeResize="0"/>
          <p:nvPr/>
        </p:nvPicPr>
        <p:blipFill>
          <a:blip r:embed="rId3">
            <a:alphaModFix/>
          </a:blip>
          <a:stretch>
            <a:fillRect/>
          </a:stretch>
        </p:blipFill>
        <p:spPr>
          <a:xfrm>
            <a:off x="5544921" y="292025"/>
            <a:ext cx="3525725" cy="1970425"/>
          </a:xfrm>
          <a:prstGeom prst="rect">
            <a:avLst/>
          </a:prstGeom>
          <a:noFill/>
          <a:ln>
            <a:noFill/>
          </a:ln>
        </p:spPr>
      </p:pic>
      <p:sp>
        <p:nvSpPr>
          <p:cNvPr id="124" name="Google Shape;124;p21"/>
          <p:cNvSpPr txBox="1"/>
          <p:nvPr/>
        </p:nvSpPr>
        <p:spPr>
          <a:xfrm>
            <a:off x="6310638" y="2262450"/>
            <a:ext cx="27600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sz="1300" i="1">
                <a:solidFill>
                  <a:srgbClr val="434343"/>
                </a:solidFill>
                <a:latin typeface="Open Sans"/>
                <a:ea typeface="Open Sans"/>
                <a:cs typeface="Open Sans"/>
                <a:sym typeface="Open Sans"/>
              </a:rPr>
              <a:t>https://vindyarchives.com/videos/2011/mar/26/1535/</a:t>
            </a:r>
            <a:endParaRPr sz="1300" i="1">
              <a:solidFill>
                <a:srgbClr val="434343"/>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Persoona 2</a:t>
            </a:r>
            <a:endParaRPr/>
          </a:p>
        </p:txBody>
      </p:sp>
      <p:sp>
        <p:nvSpPr>
          <p:cNvPr id="130" name="Google Shape;130;p22"/>
          <p:cNvSpPr txBox="1">
            <a:spLocks noGrp="1"/>
          </p:cNvSpPr>
          <p:nvPr>
            <p:ph type="body" idx="1"/>
          </p:nvPr>
        </p:nvSpPr>
        <p:spPr>
          <a:xfrm>
            <a:off x="0" y="1077150"/>
            <a:ext cx="6245400" cy="3416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t" sz="1600" dirty="0"/>
              <a:t>Susanna Hein</a:t>
            </a:r>
            <a:endParaRPr sz="1600" dirty="0"/>
          </a:p>
          <a:p>
            <a:pPr marL="457200" lvl="0" indent="-330200" algn="l" rtl="0">
              <a:spcBef>
                <a:spcPts val="0"/>
              </a:spcBef>
              <a:spcAft>
                <a:spcPts val="0"/>
              </a:spcAft>
              <a:buSzPts val="1600"/>
              <a:buChar char="●"/>
            </a:pPr>
            <a:r>
              <a:rPr lang="et" sz="1600" dirty="0"/>
              <a:t>42-aastane</a:t>
            </a:r>
            <a:endParaRPr sz="1600" dirty="0"/>
          </a:p>
          <a:p>
            <a:pPr marL="457200" lvl="0" indent="-330200" algn="l" rtl="0">
              <a:spcBef>
                <a:spcPts val="0"/>
              </a:spcBef>
              <a:spcAft>
                <a:spcPts val="0"/>
              </a:spcAft>
              <a:buSzPts val="1600"/>
              <a:buChar char="●"/>
            </a:pPr>
            <a:r>
              <a:rPr lang="et" sz="1600" dirty="0"/>
              <a:t>Elab oma koeraga Raplas.</a:t>
            </a:r>
            <a:endParaRPr sz="1600" dirty="0"/>
          </a:p>
          <a:p>
            <a:pPr marL="457200" lvl="0" indent="-330200" algn="l" rtl="0">
              <a:spcBef>
                <a:spcPts val="0"/>
              </a:spcBef>
              <a:spcAft>
                <a:spcPts val="0"/>
              </a:spcAft>
              <a:buSzPts val="1600"/>
              <a:buChar char="●"/>
            </a:pPr>
            <a:r>
              <a:rPr lang="et" sz="1600" dirty="0"/>
              <a:t>Töötab Rapla juuksurisalongis.</a:t>
            </a:r>
            <a:endParaRPr sz="1600" dirty="0"/>
          </a:p>
          <a:p>
            <a:pPr marL="457200" lvl="0" indent="-330200" algn="l" rtl="0">
              <a:spcBef>
                <a:spcPts val="0"/>
              </a:spcBef>
              <a:spcAft>
                <a:spcPts val="0"/>
              </a:spcAft>
              <a:buSzPts val="1600"/>
              <a:buChar char="●"/>
            </a:pPr>
            <a:r>
              <a:rPr lang="et" sz="1600" dirty="0"/>
              <a:t>Hobideks on teatrite külastamine, raamatute lugemine ja rahustava muusika kuulamine. Huvitub ka Eesti kultuurist ja käis kümme aastat rahvatantsus.</a:t>
            </a:r>
            <a:endParaRPr sz="1600" dirty="0"/>
          </a:p>
          <a:p>
            <a:pPr marL="457200" lvl="0" indent="-330200" algn="l" rtl="0">
              <a:spcBef>
                <a:spcPts val="0"/>
              </a:spcBef>
              <a:spcAft>
                <a:spcPts val="0"/>
              </a:spcAft>
              <a:buSzPts val="1600"/>
              <a:buChar char="●"/>
            </a:pPr>
            <a:r>
              <a:rPr lang="et" sz="1600" dirty="0"/>
              <a:t>Naudib üksindust ja loodust, tahab puhata vaikuses ning linnakärast eemal.</a:t>
            </a:r>
            <a:endParaRPr sz="1600" dirty="0"/>
          </a:p>
          <a:p>
            <a:pPr marL="457200" lvl="0" indent="-330200" algn="l" rtl="0">
              <a:spcBef>
                <a:spcPts val="0"/>
              </a:spcBef>
              <a:spcAft>
                <a:spcPts val="0"/>
              </a:spcAft>
              <a:buSzPts val="1600"/>
              <a:buChar char="●"/>
            </a:pPr>
            <a:r>
              <a:rPr lang="et" sz="1600" dirty="0"/>
              <a:t>Tahab puhata Eesti looduses ja mere ääres, kodust kaugel. </a:t>
            </a:r>
            <a:endParaRPr sz="1600" dirty="0"/>
          </a:p>
          <a:p>
            <a:pPr marL="457200" lvl="0" indent="-330200" algn="l" rtl="0">
              <a:spcBef>
                <a:spcPts val="0"/>
              </a:spcBef>
              <a:spcAft>
                <a:spcPts val="0"/>
              </a:spcAft>
              <a:buSzPts val="1600"/>
              <a:buChar char="●"/>
            </a:pPr>
            <a:r>
              <a:rPr lang="et" sz="1600" dirty="0"/>
              <a:t>Temani jõuame reklaamiga teatrites.</a:t>
            </a:r>
            <a:endParaRPr sz="1600" dirty="0"/>
          </a:p>
        </p:txBody>
      </p:sp>
      <p:pic>
        <p:nvPicPr>
          <p:cNvPr id="131" name="Google Shape;131;p22"/>
          <p:cNvPicPr preferRelativeResize="0"/>
          <p:nvPr/>
        </p:nvPicPr>
        <p:blipFill>
          <a:blip r:embed="rId3">
            <a:alphaModFix/>
          </a:blip>
          <a:stretch>
            <a:fillRect/>
          </a:stretch>
        </p:blipFill>
        <p:spPr>
          <a:xfrm>
            <a:off x="6371503" y="283825"/>
            <a:ext cx="2460801" cy="3692974"/>
          </a:xfrm>
          <a:prstGeom prst="rect">
            <a:avLst/>
          </a:prstGeom>
          <a:noFill/>
          <a:ln>
            <a:noFill/>
          </a:ln>
        </p:spPr>
      </p:pic>
      <p:sp>
        <p:nvSpPr>
          <p:cNvPr id="132" name="Google Shape;132;p22"/>
          <p:cNvSpPr txBox="1"/>
          <p:nvPr/>
        </p:nvSpPr>
        <p:spPr>
          <a:xfrm>
            <a:off x="6310200" y="3976800"/>
            <a:ext cx="2370900" cy="7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sz="1200" i="1">
                <a:latin typeface="Open Sans"/>
                <a:ea typeface="Open Sans"/>
                <a:cs typeface="Open Sans"/>
                <a:sym typeface="Open Sans"/>
              </a:rPr>
              <a:t>https://saartehaal.postimees.ee/6939978/vandeadvokaat-maria-magi-rohtmets-annab-oma-saare-rahvale-tasuta-nou</a:t>
            </a:r>
            <a:endParaRPr sz="1200" i="1">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Kus me müüme?</a:t>
            </a:r>
            <a:endParaRPr/>
          </a:p>
        </p:txBody>
      </p:sp>
      <p:sp>
        <p:nvSpPr>
          <p:cNvPr id="138" name="Google Shape;138;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dirty="0"/>
              <a:t>Kuna müüme meeldejäävaid kogemusi, siis:</a:t>
            </a:r>
            <a:endParaRPr dirty="0"/>
          </a:p>
          <a:p>
            <a:pPr marL="457200" lvl="0" indent="-342900" algn="l" rtl="0">
              <a:spcBef>
                <a:spcPts val="1600"/>
              </a:spcBef>
              <a:spcAft>
                <a:spcPts val="0"/>
              </a:spcAft>
              <a:buSzPts val="1800"/>
              <a:buAutoNum type="arabicParenR"/>
            </a:pPr>
            <a:r>
              <a:rPr lang="et" dirty="0"/>
              <a:t>teeme eraldi veebilehe ja müüme/turundame ennast veebilehel reklaamimise kaudu.</a:t>
            </a:r>
            <a:endParaRPr dirty="0"/>
          </a:p>
          <a:p>
            <a:pPr marL="457200" lvl="0" indent="-342900" algn="l" rtl="0">
              <a:spcBef>
                <a:spcPts val="0"/>
              </a:spcBef>
              <a:spcAft>
                <a:spcPts val="0"/>
              </a:spcAft>
              <a:buSzPts val="1800"/>
              <a:buAutoNum type="arabicParenR"/>
            </a:pPr>
            <a:r>
              <a:rPr lang="et" dirty="0"/>
              <a:t>paneme teenuse info üles portaalidesse Puhka Eestis, TripAdvisor, Booking.com.  </a:t>
            </a:r>
            <a:endParaRPr dirty="0"/>
          </a:p>
          <a:p>
            <a:pPr marL="457200" lvl="0" indent="-342900" algn="l" rtl="0">
              <a:spcBef>
                <a:spcPts val="0"/>
              </a:spcBef>
              <a:spcAft>
                <a:spcPts val="0"/>
              </a:spcAft>
              <a:buSzPts val="1800"/>
              <a:buAutoNum type="arabicParenR"/>
            </a:pPr>
            <a:r>
              <a:rPr lang="et" dirty="0"/>
              <a:t>Müüme oma teenust läbi turismibüroo pakettide.</a:t>
            </a:r>
            <a:endParaRPr dirty="0"/>
          </a:p>
          <a:p>
            <a:pPr marL="457200" lvl="0" indent="-342900" algn="l" rtl="0">
              <a:spcBef>
                <a:spcPts val="0"/>
              </a:spcBef>
              <a:spcAft>
                <a:spcPts val="0"/>
              </a:spcAft>
              <a:buSzPts val="1800"/>
              <a:buAutoNum type="arabicParenR"/>
            </a:pPr>
            <a:r>
              <a:rPr lang="et" dirty="0"/>
              <a:t>Kuna pakume professionaalse loodusgiidi teenust ekskursioonide läbiviimisel, siis teeme koostööd Haapsalu Kutsehariduskeskusega, kelle kaudu samamoodi jagame enda teenuse infot ja reklaamime ennast.</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1342</Words>
  <Application>Microsoft Office PowerPoint</Application>
  <PresentationFormat>Ekraaniseanss (16:9)</PresentationFormat>
  <Paragraphs>133</Paragraphs>
  <Slides>19</Slides>
  <Notes>19</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19</vt:i4>
      </vt:variant>
    </vt:vector>
  </HeadingPairs>
  <TitlesOfParts>
    <vt:vector size="24" baseType="lpstr">
      <vt:lpstr>Arial</vt:lpstr>
      <vt:lpstr>PT Sans Narrow</vt:lpstr>
      <vt:lpstr>Comfortaa</vt:lpstr>
      <vt:lpstr>Open Sans</vt:lpstr>
      <vt:lpstr>Tropic</vt:lpstr>
      <vt:lpstr>Pusku Looduskeskus</vt:lpstr>
      <vt:lpstr>Loodusmaja ja kämpingud Puskus</vt:lpstr>
      <vt:lpstr>Prototüüp</vt:lpstr>
      <vt:lpstr>Milline on meie teenus? Mida müüme? </vt:lpstr>
      <vt:lpstr>Millise probleemi lahendame? </vt:lpstr>
      <vt:lpstr>Kellele müüme? Miks peaks meilt ostma?</vt:lpstr>
      <vt:lpstr>Persoona 1</vt:lpstr>
      <vt:lpstr>Persoona 2</vt:lpstr>
      <vt:lpstr>Kus me müüme?</vt:lpstr>
      <vt:lpstr>Looduskeskuse rajamise kulud</vt:lpstr>
      <vt:lpstr>Vaikuse ja meditatsiooni laager</vt:lpstr>
      <vt:lpstr>PowerPointi esitlus</vt:lpstr>
      <vt:lpstr>Piirkonna analüüs I</vt:lpstr>
      <vt:lpstr>PowerPointi esitlus</vt:lpstr>
      <vt:lpstr>PowerPointi esitlus</vt:lpstr>
      <vt:lpstr>Koostöövõimalus kogukonnaga</vt:lpstr>
      <vt:lpstr>Koostöö välispartneritega</vt:lpstr>
      <vt:lpstr>Maal elamise väärtused</vt:lpstr>
      <vt:lpstr>Täname kuulamast!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Pusku Looduskeskus</dc:title>
  <dc:creator>Tiina</dc:creator>
  <cp:lastModifiedBy>Maire Vilbas</cp:lastModifiedBy>
  <cp:revision>4</cp:revision>
  <dcterms:modified xsi:type="dcterms:W3CDTF">2020-12-08T09:14:45Z</dcterms:modified>
</cp:coreProperties>
</file>