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f0eb5606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f0eb5606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f0eb5606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f0eb5606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f2203b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f2203b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f0eb56060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f0eb5606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f0eb56060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f0eb5606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0eb5606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0eb5606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f0eb5606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f0eb5606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f0eb56060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f0eb5606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f0eb5606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f0eb5606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f0eb5606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f0eb5606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f2061a39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f2061a39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f1f0885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f1f0885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f0eb5606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f0eb5606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ea0tEonVxR8"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3"/>
          <p:cNvPicPr preferRelativeResize="0"/>
          <p:nvPr/>
        </p:nvPicPr>
        <p:blipFill>
          <a:blip r:embed="rId3">
            <a:alphaModFix/>
          </a:blip>
          <a:stretch>
            <a:fillRect/>
          </a:stretch>
        </p:blipFill>
        <p:spPr>
          <a:xfrm>
            <a:off x="-66650" y="0"/>
            <a:ext cx="9210649" cy="5287926"/>
          </a:xfrm>
          <a:prstGeom prst="rect">
            <a:avLst/>
          </a:prstGeom>
          <a:noFill/>
          <a:ln>
            <a:noFill/>
          </a:ln>
        </p:spPr>
      </p:pic>
      <p:sp>
        <p:nvSpPr>
          <p:cNvPr id="65" name="Google Shape;65;p13"/>
          <p:cNvSpPr txBox="1"/>
          <p:nvPr/>
        </p:nvSpPr>
        <p:spPr>
          <a:xfrm>
            <a:off x="1136825" y="1833075"/>
            <a:ext cx="68037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FFFFFF"/>
                </a:solidFill>
                <a:latin typeface="Caveat"/>
                <a:ea typeface="Caveat"/>
                <a:cs typeface="Caveat"/>
                <a:sym typeface="Caveat"/>
              </a:rPr>
              <a:t>ALTMÕISA KÜLALISTEMAJA</a:t>
            </a:r>
            <a:endParaRPr sz="4800" b="1">
              <a:solidFill>
                <a:srgbClr val="FFFFFF"/>
              </a:solidFill>
              <a:latin typeface="Caveat"/>
              <a:ea typeface="Caveat"/>
              <a:cs typeface="Caveat"/>
              <a:sym typeface="Caveat"/>
            </a:endParaRPr>
          </a:p>
        </p:txBody>
      </p:sp>
      <p:sp>
        <p:nvSpPr>
          <p:cNvPr id="66" name="Google Shape;66;p13"/>
          <p:cNvSpPr txBox="1"/>
          <p:nvPr/>
        </p:nvSpPr>
        <p:spPr>
          <a:xfrm>
            <a:off x="5410200" y="3199450"/>
            <a:ext cx="4478100" cy="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Caveat"/>
                <a:ea typeface="Caveat"/>
                <a:cs typeface="Caveat"/>
                <a:sym typeface="Caveat"/>
              </a:rPr>
              <a:t>Ragne-Liis Vikat, Anu Erbsen, Kaisa-Maris Alliksaar, Marette-</a:t>
            </a:r>
            <a:endParaRPr sz="2400">
              <a:solidFill>
                <a:srgbClr val="FFFFFF"/>
              </a:solidFill>
              <a:latin typeface="Caveat"/>
              <a:ea typeface="Caveat"/>
              <a:cs typeface="Caveat"/>
              <a:sym typeface="Caveat"/>
            </a:endParaRPr>
          </a:p>
          <a:p>
            <a:pPr marL="0" lvl="0" indent="0" algn="l" rtl="0">
              <a:spcBef>
                <a:spcPts val="0"/>
              </a:spcBef>
              <a:spcAft>
                <a:spcPts val="0"/>
              </a:spcAft>
              <a:buNone/>
            </a:pPr>
            <a:r>
              <a:rPr lang="en" sz="2400">
                <a:solidFill>
                  <a:srgbClr val="FFFFFF"/>
                </a:solidFill>
                <a:latin typeface="Caveat"/>
                <a:ea typeface="Caveat"/>
                <a:cs typeface="Caveat"/>
                <a:sym typeface="Caveat"/>
              </a:rPr>
              <a:t>Renate Bristol 11.B</a:t>
            </a:r>
            <a:endParaRPr sz="2400">
              <a:solidFill>
                <a:srgbClr val="FFFFFF"/>
              </a:solidFill>
              <a:latin typeface="Caveat"/>
              <a:ea typeface="Caveat"/>
              <a:cs typeface="Caveat"/>
              <a:sym typeface="Caveat"/>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p:nvPr/>
        </p:nvSpPr>
        <p:spPr>
          <a:xfrm>
            <a:off x="174550" y="0"/>
            <a:ext cx="5354400" cy="47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Times New Roman"/>
                <a:ea typeface="Times New Roman"/>
                <a:cs typeface="Times New Roman"/>
                <a:sym typeface="Times New Roman"/>
              </a:rPr>
              <a:t>Pakett I Pulmad maailma äärel</a:t>
            </a:r>
            <a:endParaRPr sz="3000" b="1" dirty="0">
              <a:latin typeface="Times New Roman"/>
              <a:ea typeface="Times New Roman"/>
              <a:cs typeface="Times New Roman"/>
              <a:sym typeface="Times New Roman"/>
            </a:endParaRPr>
          </a:p>
          <a:p>
            <a:pPr marL="0" lvl="0" indent="0" algn="l" rtl="0">
              <a:spcBef>
                <a:spcPts val="0"/>
              </a:spcBef>
              <a:spcAft>
                <a:spcPts val="0"/>
              </a:spcAft>
              <a:buNone/>
            </a:pPr>
            <a:r>
              <a:rPr lang="en" sz="3000" b="1" dirty="0">
                <a:latin typeface="Times New Roman"/>
                <a:ea typeface="Times New Roman"/>
                <a:cs typeface="Times New Roman"/>
                <a:sym typeface="Times New Roman"/>
              </a:rPr>
              <a:t>75 inimesele 6000 €</a:t>
            </a:r>
            <a:endParaRPr sz="3000" b="1" dirty="0">
              <a:latin typeface="Times New Roman"/>
              <a:ea typeface="Times New Roman"/>
              <a:cs typeface="Times New Roman"/>
              <a:sym typeface="Times New Roman"/>
            </a:endParaRPr>
          </a:p>
          <a:p>
            <a:pPr marL="0" lvl="0" indent="0" algn="l" rtl="0">
              <a:spcBef>
                <a:spcPts val="0"/>
              </a:spcBef>
              <a:spcAft>
                <a:spcPts val="0"/>
              </a:spcAft>
              <a:buNone/>
            </a:pPr>
            <a:endParaRPr sz="700" b="1" dirty="0">
              <a:latin typeface="Times New Roman"/>
              <a:ea typeface="Times New Roman"/>
              <a:cs typeface="Times New Roman"/>
              <a:sym typeface="Times New Roman"/>
            </a:endParaRPr>
          </a:p>
          <a:p>
            <a:pPr marL="457200" lvl="0" indent="-330200" algn="l" rtl="0">
              <a:lnSpc>
                <a:spcPct val="100000"/>
              </a:lnSpc>
              <a:spcBef>
                <a:spcPts val="0"/>
              </a:spcBef>
              <a:spcAft>
                <a:spcPts val="0"/>
              </a:spcAft>
              <a:buSzPts val="1600"/>
              <a:buFont typeface="Times New Roman"/>
              <a:buChar char="●"/>
            </a:pPr>
            <a:r>
              <a:rPr lang="en" sz="1600" dirty="0">
                <a:latin typeface="Times New Roman"/>
                <a:ea typeface="Times New Roman"/>
                <a:cs typeface="Times New Roman"/>
                <a:sym typeface="Times New Roman"/>
              </a:rPr>
              <a:t>Kogu Altmõisa privaatne kasutus (sealhulgas pruutpaarile sviit ja külalistele 12 ööbimistuba kuni 50 inimest)</a:t>
            </a:r>
            <a:endParaRPr sz="1600" dirty="0">
              <a:latin typeface="Times New Roman"/>
              <a:ea typeface="Times New Roman"/>
              <a:cs typeface="Times New Roman"/>
              <a:sym typeface="Times New Roman"/>
            </a:endParaRPr>
          </a:p>
          <a:p>
            <a:pPr marL="457200" lvl="0" indent="-330200" algn="l" rtl="0">
              <a:lnSpc>
                <a:spcPct val="100000"/>
              </a:lnSpc>
              <a:spcBef>
                <a:spcPts val="0"/>
              </a:spcBef>
              <a:spcAft>
                <a:spcPts val="0"/>
              </a:spcAft>
              <a:buSzPts val="1600"/>
              <a:buFont typeface="Times New Roman"/>
              <a:buChar char="●"/>
            </a:pPr>
            <a:r>
              <a:rPr lang="en" sz="1600" dirty="0">
                <a:latin typeface="Times New Roman"/>
                <a:ea typeface="Times New Roman"/>
                <a:cs typeface="Times New Roman"/>
                <a:sym typeface="Times New Roman"/>
              </a:rPr>
              <a:t>Tseremoonia koha kaunistamine ja valmis seadmine </a:t>
            </a:r>
            <a:endParaRPr sz="1600" dirty="0">
              <a:latin typeface="Times New Roman"/>
              <a:ea typeface="Times New Roman"/>
              <a:cs typeface="Times New Roman"/>
              <a:sym typeface="Times New Roman"/>
            </a:endParaRPr>
          </a:p>
          <a:p>
            <a:pPr marL="457200" lvl="0" indent="-330200" algn="l" rtl="0">
              <a:lnSpc>
                <a:spcPct val="100000"/>
              </a:lnSpc>
              <a:spcBef>
                <a:spcPts val="0"/>
              </a:spcBef>
              <a:spcAft>
                <a:spcPts val="0"/>
              </a:spcAft>
              <a:buSzPts val="1600"/>
              <a:buFont typeface="Times New Roman"/>
              <a:buChar char="●"/>
            </a:pPr>
            <a:r>
              <a:rPr lang="en" sz="1600" dirty="0">
                <a:latin typeface="Times New Roman"/>
                <a:ea typeface="Times New Roman"/>
                <a:cs typeface="Times New Roman"/>
                <a:sym typeface="Times New Roman"/>
              </a:rPr>
              <a:t>Helitehnika</a:t>
            </a:r>
            <a:endParaRPr sz="1600" dirty="0">
              <a:latin typeface="Times New Roman"/>
              <a:ea typeface="Times New Roman"/>
              <a:cs typeface="Times New Roman"/>
              <a:sym typeface="Times New Roman"/>
            </a:endParaRPr>
          </a:p>
          <a:p>
            <a:pPr marL="457200" lvl="0" indent="-330200" algn="l" rtl="0">
              <a:lnSpc>
                <a:spcPct val="100000"/>
              </a:lnSpc>
              <a:spcBef>
                <a:spcPts val="0"/>
              </a:spcBef>
              <a:spcAft>
                <a:spcPts val="0"/>
              </a:spcAft>
              <a:buSzPts val="1600"/>
              <a:buFont typeface="Times New Roman"/>
              <a:buChar char="●"/>
            </a:pPr>
            <a:r>
              <a:rPr lang="en" sz="1600" dirty="0">
                <a:latin typeface="Times New Roman"/>
                <a:ea typeface="Times New Roman"/>
                <a:cs typeface="Times New Roman"/>
                <a:sym typeface="Times New Roman"/>
              </a:rPr>
              <a:t>Toitlustust ja alkoholiklaaside kasutus ning laudlinad</a:t>
            </a:r>
            <a:endParaRPr sz="1600" dirty="0">
              <a:latin typeface="Times New Roman"/>
              <a:ea typeface="Times New Roman"/>
              <a:cs typeface="Times New Roman"/>
              <a:sym typeface="Times New Roman"/>
            </a:endParaRPr>
          </a:p>
          <a:p>
            <a:pPr marL="457200" lvl="0" indent="-330200" algn="l" rtl="0">
              <a:lnSpc>
                <a:spcPct val="100000"/>
              </a:lnSpc>
              <a:spcBef>
                <a:spcPts val="0"/>
              </a:spcBef>
              <a:spcAft>
                <a:spcPts val="0"/>
              </a:spcAft>
              <a:buSzPts val="1600"/>
              <a:buFont typeface="Times New Roman"/>
              <a:buChar char="●"/>
            </a:pPr>
            <a:r>
              <a:rPr lang="en" sz="1600" dirty="0">
                <a:latin typeface="Times New Roman"/>
                <a:ea typeface="Times New Roman"/>
                <a:cs typeface="Times New Roman"/>
                <a:sym typeface="Times New Roman"/>
              </a:rPr>
              <a:t>Rikkalik erisoovidega menüü</a:t>
            </a:r>
            <a:endParaRPr sz="1600" dirty="0">
              <a:latin typeface="Times New Roman"/>
              <a:ea typeface="Times New Roman"/>
              <a:cs typeface="Times New Roman"/>
              <a:sym typeface="Times New Roman"/>
            </a:endParaRPr>
          </a:p>
          <a:p>
            <a:pPr marL="0" lvl="0" indent="0" algn="l" rtl="0">
              <a:lnSpc>
                <a:spcPct val="100000"/>
              </a:lnSpc>
              <a:spcBef>
                <a:spcPts val="1100"/>
              </a:spcBef>
              <a:spcAft>
                <a:spcPts val="0"/>
              </a:spcAft>
              <a:buNone/>
            </a:pPr>
            <a:r>
              <a:rPr lang="en" sz="1600" b="1" dirty="0">
                <a:latin typeface="Times New Roman"/>
                <a:ea typeface="Times New Roman"/>
                <a:cs typeface="Times New Roman"/>
                <a:sym typeface="Times New Roman"/>
              </a:rPr>
              <a:t>Lisatasu eest:</a:t>
            </a:r>
            <a:endParaRPr sz="1600" b="1" dirty="0">
              <a:latin typeface="Times New Roman"/>
              <a:ea typeface="Times New Roman"/>
              <a:cs typeface="Times New Roman"/>
              <a:sym typeface="Times New Roman"/>
            </a:endParaRPr>
          </a:p>
          <a:p>
            <a:pPr marL="0" lvl="0" indent="0" algn="l" rtl="0">
              <a:lnSpc>
                <a:spcPct val="100000"/>
              </a:lnSpc>
              <a:spcBef>
                <a:spcPts val="1100"/>
              </a:spcBef>
              <a:spcAft>
                <a:spcPts val="0"/>
              </a:spcAft>
              <a:buNone/>
            </a:pPr>
            <a:r>
              <a:rPr lang="en" sz="1600" dirty="0">
                <a:latin typeface="Times New Roman"/>
                <a:ea typeface="Times New Roman"/>
                <a:cs typeface="Times New Roman"/>
                <a:sym typeface="Times New Roman"/>
              </a:rPr>
              <a:t>• Pulmatort  • </a:t>
            </a:r>
            <a:r>
              <a:rPr lang="et-EE" sz="1600" dirty="0">
                <a:latin typeface="Times New Roman"/>
                <a:ea typeface="Times New Roman"/>
                <a:cs typeface="Times New Roman"/>
                <a:sym typeface="Times New Roman"/>
              </a:rPr>
              <a:t>f</a:t>
            </a:r>
            <a:r>
              <a:rPr lang="en" sz="1600" dirty="0">
                <a:latin typeface="Times New Roman"/>
                <a:ea typeface="Times New Roman"/>
                <a:cs typeface="Times New Roman"/>
                <a:sym typeface="Times New Roman"/>
              </a:rPr>
              <a:t>otograaf ja videosalvestus  • </a:t>
            </a:r>
            <a:r>
              <a:rPr lang="et-EE" sz="1600" dirty="0">
                <a:latin typeface="Times New Roman"/>
                <a:ea typeface="Times New Roman"/>
                <a:cs typeface="Times New Roman"/>
                <a:sym typeface="Times New Roman"/>
              </a:rPr>
              <a:t>tervitusjoogid</a:t>
            </a:r>
            <a:r>
              <a:rPr lang="en" sz="1600" dirty="0">
                <a:latin typeface="Times New Roman"/>
                <a:ea typeface="Times New Roman"/>
                <a:cs typeface="Times New Roman"/>
                <a:sym typeface="Times New Roman"/>
              </a:rPr>
              <a:t> </a:t>
            </a:r>
            <a:endParaRPr sz="1600" dirty="0">
              <a:latin typeface="Times New Roman"/>
              <a:ea typeface="Times New Roman"/>
              <a:cs typeface="Times New Roman"/>
              <a:sym typeface="Times New Roman"/>
            </a:endParaRPr>
          </a:p>
          <a:p>
            <a:pPr marL="0" lvl="0" indent="0" algn="l" rtl="0">
              <a:lnSpc>
                <a:spcPct val="100000"/>
              </a:lnSpc>
              <a:spcBef>
                <a:spcPts val="200"/>
              </a:spcBef>
              <a:spcAft>
                <a:spcPts val="0"/>
              </a:spcAft>
              <a:buNone/>
            </a:pPr>
            <a:r>
              <a:rPr lang="en" sz="1600" dirty="0">
                <a:latin typeface="Times New Roman"/>
                <a:ea typeface="Times New Roman"/>
                <a:cs typeface="Times New Roman"/>
                <a:sym typeface="Times New Roman"/>
              </a:rPr>
              <a:t>• Pulmaisa – aitame teil leida sobiva pulmaisa (al. 650€)</a:t>
            </a:r>
            <a:endParaRPr sz="1600" dirty="0">
              <a:latin typeface="Times New Roman"/>
              <a:ea typeface="Times New Roman"/>
              <a:cs typeface="Times New Roman"/>
              <a:sym typeface="Times New Roman"/>
            </a:endParaRPr>
          </a:p>
          <a:p>
            <a:pPr marL="0" lvl="0" indent="0" algn="l" rtl="0">
              <a:lnSpc>
                <a:spcPct val="100000"/>
              </a:lnSpc>
              <a:spcBef>
                <a:spcPts val="800"/>
              </a:spcBef>
              <a:spcAft>
                <a:spcPts val="0"/>
              </a:spcAft>
              <a:buNone/>
            </a:pPr>
            <a:r>
              <a:rPr lang="en" sz="1600" dirty="0">
                <a:latin typeface="Times New Roman"/>
                <a:ea typeface="Times New Roman"/>
                <a:cs typeface="Times New Roman"/>
                <a:sym typeface="Times New Roman"/>
              </a:rPr>
              <a:t>• Lisatoitlustus</a:t>
            </a:r>
            <a:r>
              <a:rPr lang="et-EE" sz="1600" dirty="0">
                <a:latin typeface="Times New Roman"/>
                <a:ea typeface="Times New Roman"/>
                <a:cs typeface="Times New Roman"/>
                <a:sym typeface="Times New Roman"/>
              </a:rPr>
              <a:t>e </a:t>
            </a:r>
            <a:r>
              <a:rPr lang="en" sz="1600" dirty="0">
                <a:latin typeface="Times New Roman"/>
                <a:ea typeface="Times New Roman"/>
                <a:cs typeface="Times New Roman"/>
                <a:sym typeface="Times New Roman"/>
              </a:rPr>
              <a:t>korrad (nt lõunasöök) (al. 5€ / inimene)</a:t>
            </a:r>
            <a:endParaRPr sz="1600" dirty="0">
              <a:latin typeface="Times New Roman"/>
              <a:ea typeface="Times New Roman"/>
              <a:cs typeface="Times New Roman"/>
              <a:sym typeface="Times New Roman"/>
            </a:endParaRPr>
          </a:p>
          <a:p>
            <a:pPr marL="0" lvl="0" indent="0" algn="l" rtl="0">
              <a:lnSpc>
                <a:spcPct val="100000"/>
              </a:lnSpc>
              <a:spcBef>
                <a:spcPts val="800"/>
              </a:spcBef>
              <a:spcAft>
                <a:spcPts val="0"/>
              </a:spcAft>
              <a:buNone/>
            </a:pPr>
            <a:r>
              <a:rPr lang="en" sz="1600" dirty="0">
                <a:latin typeface="Times New Roman"/>
                <a:ea typeface="Times New Roman"/>
                <a:cs typeface="Times New Roman"/>
                <a:sym typeface="Times New Roman"/>
              </a:rPr>
              <a:t>• Erinevad tegevused nt naerujooga, kuumaõhupall jms </a:t>
            </a:r>
            <a:endParaRPr sz="1600" dirty="0">
              <a:latin typeface="Times New Roman"/>
              <a:ea typeface="Times New Roman"/>
              <a:cs typeface="Times New Roman"/>
              <a:sym typeface="Times New Roman"/>
            </a:endParaRPr>
          </a:p>
          <a:p>
            <a:pPr marL="0" lvl="0" indent="0" algn="l" rtl="0">
              <a:lnSpc>
                <a:spcPct val="100000"/>
              </a:lnSpc>
              <a:spcBef>
                <a:spcPts val="1100"/>
              </a:spcBef>
              <a:spcAft>
                <a:spcPts val="0"/>
              </a:spcAft>
              <a:buNone/>
            </a:pPr>
            <a:r>
              <a:rPr lang="en" sz="1600" dirty="0">
                <a:latin typeface="Times New Roman"/>
                <a:ea typeface="Times New Roman"/>
                <a:cs typeface="Times New Roman"/>
                <a:sym typeface="Times New Roman"/>
              </a:rPr>
              <a:t>• Ansambel – leiame teile sobiva an</a:t>
            </a:r>
            <a:r>
              <a:rPr lang="et-EE" sz="1600" dirty="0">
                <a:latin typeface="Times New Roman"/>
                <a:ea typeface="Times New Roman"/>
                <a:cs typeface="Times New Roman"/>
                <a:sym typeface="Times New Roman"/>
              </a:rPr>
              <a:t>s</a:t>
            </a:r>
            <a:r>
              <a:rPr lang="en" sz="1600" dirty="0">
                <a:latin typeface="Times New Roman"/>
                <a:ea typeface="Times New Roman"/>
                <a:cs typeface="Times New Roman"/>
                <a:sym typeface="Times New Roman"/>
              </a:rPr>
              <a:t>ambli ja korraldame kõik vajaliku (400-2000 €).</a:t>
            </a:r>
            <a:endParaRPr sz="1600" dirty="0">
              <a:latin typeface="Times New Roman"/>
              <a:ea typeface="Times New Roman"/>
              <a:cs typeface="Times New Roman"/>
              <a:sym typeface="Times New Roman"/>
            </a:endParaRPr>
          </a:p>
          <a:p>
            <a:pPr marL="0" lvl="0" indent="0" algn="l" rtl="0">
              <a:lnSpc>
                <a:spcPct val="130000"/>
              </a:lnSpc>
              <a:spcBef>
                <a:spcPts val="1100"/>
              </a:spcBef>
              <a:spcAft>
                <a:spcPts val="0"/>
              </a:spcAft>
              <a:buNone/>
            </a:pPr>
            <a:endParaRPr dirty="0">
              <a:latin typeface="Times New Roman"/>
              <a:ea typeface="Times New Roman"/>
              <a:cs typeface="Times New Roman"/>
              <a:sym typeface="Times New Roman"/>
            </a:endParaRPr>
          </a:p>
          <a:p>
            <a:pPr marL="457200" lvl="0" indent="0" algn="l" rtl="0">
              <a:lnSpc>
                <a:spcPct val="115000"/>
              </a:lnSpc>
              <a:spcBef>
                <a:spcPts val="200"/>
              </a:spcBef>
              <a:spcAft>
                <a:spcPts val="0"/>
              </a:spcAft>
              <a:buNone/>
            </a:pPr>
            <a:endParaRPr sz="1300" dirty="0">
              <a:solidFill>
                <a:srgbClr val="333333"/>
              </a:solidFill>
            </a:endParaRPr>
          </a:p>
          <a:p>
            <a:pPr marL="457200" lvl="0" indent="0" algn="l" rtl="0">
              <a:lnSpc>
                <a:spcPct val="115000"/>
              </a:lnSpc>
              <a:spcBef>
                <a:spcPts val="800"/>
              </a:spcBef>
              <a:spcAft>
                <a:spcPts val="0"/>
              </a:spcAft>
              <a:buNone/>
            </a:pPr>
            <a:endParaRPr sz="1300" dirty="0">
              <a:solidFill>
                <a:srgbClr val="333333"/>
              </a:solidFill>
            </a:endParaRPr>
          </a:p>
          <a:p>
            <a:pPr marL="457200" lvl="0" indent="0" algn="l" rtl="0">
              <a:spcBef>
                <a:spcPts val="800"/>
              </a:spcBef>
              <a:spcAft>
                <a:spcPts val="0"/>
              </a:spcAft>
              <a:buNone/>
            </a:pPr>
            <a:endParaRPr sz="3000" b="1" dirty="0">
              <a:latin typeface="Times New Roman"/>
              <a:ea typeface="Times New Roman"/>
              <a:cs typeface="Times New Roman"/>
              <a:sym typeface="Times New Roman"/>
            </a:endParaRPr>
          </a:p>
          <a:p>
            <a:pPr marL="0" lvl="0" indent="0" algn="l" rtl="0">
              <a:spcBef>
                <a:spcPts val="0"/>
              </a:spcBef>
              <a:spcAft>
                <a:spcPts val="0"/>
              </a:spcAft>
              <a:buNone/>
            </a:pPr>
            <a:endParaRPr sz="3000" b="1" dirty="0">
              <a:latin typeface="Times New Roman"/>
              <a:ea typeface="Times New Roman"/>
              <a:cs typeface="Times New Roman"/>
              <a:sym typeface="Times New Roman"/>
            </a:endParaRPr>
          </a:p>
        </p:txBody>
      </p:sp>
      <p:pic>
        <p:nvPicPr>
          <p:cNvPr id="130" name="Google Shape;130;p22"/>
          <p:cNvPicPr preferRelativeResize="0"/>
          <p:nvPr/>
        </p:nvPicPr>
        <p:blipFill>
          <a:blip r:embed="rId3">
            <a:alphaModFix/>
          </a:blip>
          <a:stretch>
            <a:fillRect/>
          </a:stretch>
        </p:blipFill>
        <p:spPr>
          <a:xfrm>
            <a:off x="5528950" y="0"/>
            <a:ext cx="3640501" cy="2571750"/>
          </a:xfrm>
          <a:prstGeom prst="rect">
            <a:avLst/>
          </a:prstGeom>
          <a:noFill/>
          <a:ln>
            <a:noFill/>
          </a:ln>
        </p:spPr>
      </p:pic>
      <p:pic>
        <p:nvPicPr>
          <p:cNvPr id="131" name="Google Shape;131;p22"/>
          <p:cNvPicPr preferRelativeResize="0"/>
          <p:nvPr/>
        </p:nvPicPr>
        <p:blipFill>
          <a:blip r:embed="rId4">
            <a:alphaModFix/>
          </a:blip>
          <a:stretch>
            <a:fillRect/>
          </a:stretch>
        </p:blipFill>
        <p:spPr>
          <a:xfrm>
            <a:off x="5528950" y="2560650"/>
            <a:ext cx="3640501" cy="25828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p:nvPr/>
        </p:nvSpPr>
        <p:spPr>
          <a:xfrm>
            <a:off x="251850" y="283450"/>
            <a:ext cx="4984500" cy="45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Times New Roman"/>
                <a:ea typeface="Times New Roman"/>
                <a:cs typeface="Times New Roman"/>
                <a:sym typeface="Times New Roman"/>
              </a:rPr>
              <a:t>Pulmapaketi turundus</a:t>
            </a:r>
            <a:endParaRPr sz="3000" b="1" dirty="0">
              <a:latin typeface="Times New Roman"/>
              <a:ea typeface="Times New Roman"/>
              <a:cs typeface="Times New Roman"/>
              <a:sym typeface="Times New Roman"/>
            </a:endParaRPr>
          </a:p>
          <a:p>
            <a:pPr marL="0" lvl="0" indent="0" algn="l" rtl="0">
              <a:spcBef>
                <a:spcPts val="0"/>
              </a:spcBef>
              <a:spcAft>
                <a:spcPts val="0"/>
              </a:spcAft>
              <a:buNone/>
            </a:pPr>
            <a:endParaRPr sz="1100" b="1"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Pruutpaarile saab pakkuda koostööd video filmimiseks. </a:t>
            </a:r>
            <a:endParaRPr sz="2400" dirty="0">
              <a:latin typeface="Times New Roman"/>
              <a:ea typeface="Times New Roman"/>
              <a:cs typeface="Times New Roman"/>
              <a:sym typeface="Times New Roman"/>
            </a:endParaRPr>
          </a:p>
          <a:p>
            <a:pPr marL="457200" lvl="0" indent="0" algn="l" rtl="0">
              <a:spcBef>
                <a:spcPts val="0"/>
              </a:spcBef>
              <a:spcAft>
                <a:spcPts val="0"/>
              </a:spcAft>
              <a:buNone/>
            </a:pPr>
            <a:r>
              <a:rPr lang="en" sz="2400" dirty="0">
                <a:latin typeface="Times New Roman"/>
                <a:ea typeface="Times New Roman"/>
                <a:cs typeface="Times New Roman"/>
                <a:sym typeface="Times New Roman"/>
              </a:rPr>
              <a:t>Paar saab tasuta mälestused oma tähtsast päevast ja külalistemaja saab läbi palgatud fotograafi kasutada neid videoid ning pilte reklaamiks.</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Videoid ja pilte saab kasutada reklaamiks kodulehel, sotsiaalmeedias ja messidel.</a:t>
            </a:r>
            <a:endParaRPr sz="2400" dirty="0">
              <a:latin typeface="Times New Roman"/>
              <a:ea typeface="Times New Roman"/>
              <a:cs typeface="Times New Roman"/>
              <a:sym typeface="Times New Roman"/>
            </a:endParaRPr>
          </a:p>
          <a:p>
            <a:pPr marL="0" lvl="0" indent="0" algn="l" rtl="0">
              <a:spcBef>
                <a:spcPts val="0"/>
              </a:spcBef>
              <a:spcAft>
                <a:spcPts val="0"/>
              </a:spcAft>
              <a:buNone/>
            </a:pPr>
            <a:endParaRPr sz="3000" b="1" dirty="0">
              <a:latin typeface="Times New Roman"/>
              <a:ea typeface="Times New Roman"/>
              <a:cs typeface="Times New Roman"/>
              <a:sym typeface="Times New Roman"/>
            </a:endParaRPr>
          </a:p>
        </p:txBody>
      </p:sp>
      <p:sp>
        <p:nvSpPr>
          <p:cNvPr id="137" name="Google Shape;137;p23"/>
          <p:cNvSpPr txBox="1"/>
          <p:nvPr/>
        </p:nvSpPr>
        <p:spPr>
          <a:xfrm>
            <a:off x="4965450" y="3864650"/>
            <a:ext cx="4005000" cy="653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Näidisvideo juba Altmõisas toimunud pulmadest</a:t>
            </a:r>
            <a:endParaRPr sz="1800">
              <a:latin typeface="Roboto"/>
              <a:ea typeface="Roboto"/>
              <a:cs typeface="Roboto"/>
              <a:sym typeface="Roboto"/>
            </a:endParaRPr>
          </a:p>
        </p:txBody>
      </p:sp>
      <p:pic>
        <p:nvPicPr>
          <p:cNvPr id="138" name="Google Shape;138;p23" descr="17.07.17&#10;&#10;Pulmaisa - Virgo Jaani&#10;Fotograaf - ENRIIKA DESIGN/Enriika Vunk&#10;Tort - Bake My Day&#10;Bänd - Karl-Kristjan Kingi ja Rauno Pella&#10;MUAH - Kairit Laanela&#10;Tseremoonia - Sirje Proosväli&#10;Dekoratsioon/kujundus/lilled - Heidi Vanatoa ja pruut ise :)&#10;Peokoht - Altmõisa külalistemaja&#10;Videograaf - Kert Paidre/KEMA FILM&#10;Pruutkleit - Anna- Bella Salong&#10;Ülikond - Burberry/monton/wooden Lifestyle" title="Merilini ja Ediku kaunis pulmavideo">
            <a:hlinkClick r:id="rId3"/>
          </p:cNvPr>
          <p:cNvPicPr preferRelativeResize="0"/>
          <p:nvPr/>
        </p:nvPicPr>
        <p:blipFill>
          <a:blip r:embed="rId4">
            <a:alphaModFix/>
          </a:blip>
          <a:stretch>
            <a:fillRect/>
          </a:stretch>
        </p:blipFill>
        <p:spPr>
          <a:xfrm>
            <a:off x="4892400" y="666188"/>
            <a:ext cx="4151100" cy="3113325"/>
          </a:xfrm>
          <a:prstGeom prst="rect">
            <a:avLst/>
          </a:prstGeom>
          <a:noFill/>
          <a:ln>
            <a:noFill/>
          </a:ln>
        </p:spPr>
      </p:pic>
      <p:sp>
        <p:nvSpPr>
          <p:cNvPr id="139" name="Google Shape;139;p23"/>
          <p:cNvSpPr txBox="1"/>
          <p:nvPr/>
        </p:nvSpPr>
        <p:spPr>
          <a:xfrm>
            <a:off x="5221275" y="4588050"/>
            <a:ext cx="3749100" cy="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p:nvPr/>
        </p:nvSpPr>
        <p:spPr>
          <a:xfrm>
            <a:off x="307500" y="307500"/>
            <a:ext cx="4093200" cy="46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Times New Roman"/>
                <a:ea typeface="Times New Roman"/>
                <a:cs typeface="Times New Roman"/>
                <a:sym typeface="Times New Roman"/>
              </a:rPr>
              <a:t>  </a:t>
            </a:r>
            <a:r>
              <a:rPr lang="en" sz="3000" b="1">
                <a:latin typeface="Times New Roman"/>
                <a:ea typeface="Times New Roman"/>
                <a:cs typeface="Times New Roman"/>
                <a:sym typeface="Times New Roman"/>
              </a:rPr>
              <a:t>Maasikapidu    </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b="1">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Avatud müügiplats</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Maasikakaupmehed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Osavusmängud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Kuumaõhupall</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Kontsert</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Tordi kaunistamise võistlus</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ARENDAMINE: reklaamvideo, eraldi facebooki event, mini zoo</a:t>
            </a:r>
            <a:endParaRPr sz="2400">
              <a:latin typeface="Times New Roman"/>
              <a:ea typeface="Times New Roman"/>
              <a:cs typeface="Times New Roman"/>
              <a:sym typeface="Times New Roman"/>
            </a:endParaRPr>
          </a:p>
        </p:txBody>
      </p:sp>
      <p:pic>
        <p:nvPicPr>
          <p:cNvPr id="145" name="Google Shape;145;p24"/>
          <p:cNvPicPr preferRelativeResize="0"/>
          <p:nvPr/>
        </p:nvPicPr>
        <p:blipFill>
          <a:blip r:embed="rId3">
            <a:alphaModFix/>
          </a:blip>
          <a:stretch>
            <a:fillRect/>
          </a:stretch>
        </p:blipFill>
        <p:spPr>
          <a:xfrm>
            <a:off x="4829175" y="0"/>
            <a:ext cx="4314825" cy="2571750"/>
          </a:xfrm>
          <a:prstGeom prst="rect">
            <a:avLst/>
          </a:prstGeom>
          <a:noFill/>
          <a:ln>
            <a:noFill/>
          </a:ln>
        </p:spPr>
      </p:pic>
      <p:pic>
        <p:nvPicPr>
          <p:cNvPr id="146" name="Google Shape;146;p24"/>
          <p:cNvPicPr preferRelativeResize="0"/>
          <p:nvPr/>
        </p:nvPicPr>
        <p:blipFill>
          <a:blip r:embed="rId4">
            <a:alphaModFix/>
          </a:blip>
          <a:stretch>
            <a:fillRect/>
          </a:stretch>
        </p:blipFill>
        <p:spPr>
          <a:xfrm>
            <a:off x="4829175" y="2542232"/>
            <a:ext cx="4314825" cy="27567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p:nvPr/>
        </p:nvSpPr>
        <p:spPr>
          <a:xfrm>
            <a:off x="1617000" y="2127450"/>
            <a:ext cx="5910000" cy="8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0">
              <a:latin typeface="Roboto"/>
              <a:ea typeface="Roboto"/>
              <a:cs typeface="Roboto"/>
              <a:sym typeface="Roboto"/>
            </a:endParaRPr>
          </a:p>
        </p:txBody>
      </p:sp>
      <p:pic>
        <p:nvPicPr>
          <p:cNvPr id="152" name="Google Shape;152;p25"/>
          <p:cNvPicPr preferRelativeResize="0"/>
          <p:nvPr/>
        </p:nvPicPr>
        <p:blipFill rotWithShape="1">
          <a:blip r:embed="rId3">
            <a:alphaModFix/>
          </a:blip>
          <a:srcRect l="-11783" t="951" r="22719" b="951"/>
          <a:stretch/>
        </p:blipFill>
        <p:spPr>
          <a:xfrm>
            <a:off x="-1432580" y="0"/>
            <a:ext cx="10576582" cy="5143500"/>
          </a:xfrm>
          <a:prstGeom prst="rect">
            <a:avLst/>
          </a:prstGeom>
          <a:noFill/>
          <a:ln>
            <a:noFill/>
          </a:ln>
        </p:spPr>
      </p:pic>
      <p:sp>
        <p:nvSpPr>
          <p:cNvPr id="153" name="Google Shape;153;p25"/>
          <p:cNvSpPr txBox="1"/>
          <p:nvPr/>
        </p:nvSpPr>
        <p:spPr>
          <a:xfrm>
            <a:off x="577675" y="1077575"/>
            <a:ext cx="4254900" cy="8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FFFFF"/>
                </a:solidFill>
                <a:latin typeface="Times New Roman"/>
                <a:ea typeface="Times New Roman"/>
                <a:cs typeface="Times New Roman"/>
                <a:sym typeface="Times New Roman"/>
              </a:rPr>
              <a:t>Aitäh kuulamast!</a:t>
            </a:r>
            <a:endParaRPr sz="4800">
              <a:solidFill>
                <a:srgbClr val="FFFF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p:nvPr/>
        </p:nvSpPr>
        <p:spPr>
          <a:xfrm>
            <a:off x="44450" y="-155525"/>
            <a:ext cx="4725000" cy="440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Johannes Cimmermanni Altmõisa Seltsi tegevuse tulemusel on ehitatud Altmõisa külalistemaja</a:t>
            </a:r>
            <a:r>
              <a:rPr lang="et-EE" sz="2400" dirty="0">
                <a:latin typeface="Times New Roman"/>
                <a:ea typeface="Times New Roman"/>
                <a:cs typeface="Times New Roman"/>
                <a:sym typeface="Times New Roman"/>
              </a:rPr>
              <a:t>.</a:t>
            </a:r>
            <a:r>
              <a:rPr lang="en" sz="2400" dirty="0">
                <a:latin typeface="Times New Roman"/>
                <a:ea typeface="Times New Roman"/>
                <a:cs typeface="Times New Roman"/>
                <a:sym typeface="Times New Roman"/>
              </a:rPr>
              <a:t> (2004)</a:t>
            </a: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Maja ehitati Saksa meditatsioonilaagrite eeskujul</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Eesmärk on kohaliku elu arendamine</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Peamine kliendibaas- loodusturism ning seminar-ja </a:t>
            </a:r>
            <a:r>
              <a:rPr lang="et-EE" sz="2400" dirty="0">
                <a:latin typeface="Times New Roman"/>
                <a:ea typeface="Times New Roman"/>
                <a:cs typeface="Times New Roman"/>
                <a:sym typeface="Times New Roman"/>
              </a:rPr>
              <a:t>koolitusteenus.</a:t>
            </a: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Vä</a:t>
            </a:r>
            <a:r>
              <a:rPr lang="et-EE" sz="2400" dirty="0">
                <a:latin typeface="Times New Roman"/>
                <a:ea typeface="Times New Roman"/>
                <a:cs typeface="Times New Roman"/>
                <a:sym typeface="Times New Roman"/>
              </a:rPr>
              <a:t>ike </a:t>
            </a:r>
            <a:r>
              <a:rPr lang="en" sz="2400" dirty="0">
                <a:latin typeface="Times New Roman"/>
                <a:ea typeface="Times New Roman"/>
                <a:cs typeface="Times New Roman"/>
                <a:sym typeface="Times New Roman"/>
              </a:rPr>
              <a:t>personal 4+2 (abi)</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12 tuba, millest 1 sviit</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chemeClr val="lt1"/>
              </a:buClr>
              <a:buSzPts val="2400"/>
              <a:buFont typeface="Times New Roman"/>
              <a:buChar char="●"/>
            </a:pPr>
            <a:endParaRPr sz="2400" dirty="0">
              <a:latin typeface="Times New Roman"/>
              <a:ea typeface="Times New Roman"/>
              <a:cs typeface="Times New Roman"/>
              <a:sym typeface="Times New Roman"/>
            </a:endParaRPr>
          </a:p>
          <a:p>
            <a:pPr marL="457200" lvl="0" indent="-381000" algn="l" rtl="0">
              <a:lnSpc>
                <a:spcPct val="100000"/>
              </a:lnSpc>
              <a:spcBef>
                <a:spcPts val="0"/>
              </a:spcBef>
              <a:spcAft>
                <a:spcPts val="0"/>
              </a:spcAft>
              <a:buClr>
                <a:schemeClr val="lt1"/>
              </a:buClr>
              <a:buSzPts val="2400"/>
              <a:buFont typeface="Times New Roman"/>
              <a:buChar char="●"/>
            </a:pPr>
            <a:endParaRPr sz="2400" dirty="0">
              <a:latin typeface="Times New Roman"/>
              <a:ea typeface="Times New Roman"/>
              <a:cs typeface="Times New Roman"/>
              <a:sym typeface="Times New Roman"/>
            </a:endParaRPr>
          </a:p>
        </p:txBody>
      </p:sp>
      <p:pic>
        <p:nvPicPr>
          <p:cNvPr id="72" name="Google Shape;72;p14"/>
          <p:cNvPicPr preferRelativeResize="0"/>
          <p:nvPr/>
        </p:nvPicPr>
        <p:blipFill>
          <a:blip r:embed="rId3">
            <a:alphaModFix/>
          </a:blip>
          <a:stretch>
            <a:fillRect/>
          </a:stretch>
        </p:blipFill>
        <p:spPr>
          <a:xfrm>
            <a:off x="4769451" y="2276475"/>
            <a:ext cx="4374475" cy="2867025"/>
          </a:xfrm>
          <a:prstGeom prst="rect">
            <a:avLst/>
          </a:prstGeom>
          <a:noFill/>
          <a:ln>
            <a:noFill/>
          </a:ln>
        </p:spPr>
      </p:pic>
      <p:pic>
        <p:nvPicPr>
          <p:cNvPr id="73" name="Google Shape;73;p14"/>
          <p:cNvPicPr preferRelativeResize="0"/>
          <p:nvPr/>
        </p:nvPicPr>
        <p:blipFill>
          <a:blip r:embed="rId4">
            <a:alphaModFix/>
          </a:blip>
          <a:stretch>
            <a:fillRect/>
          </a:stretch>
        </p:blipFill>
        <p:spPr>
          <a:xfrm>
            <a:off x="4769450" y="-155525"/>
            <a:ext cx="4374475" cy="27671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p:nvPr/>
        </p:nvSpPr>
        <p:spPr>
          <a:xfrm>
            <a:off x="322175" y="322200"/>
            <a:ext cx="4710300" cy="44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Teenused ja tegevus</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457200" lvl="0" indent="0" algn="l" rtl="0">
              <a:spcBef>
                <a:spcPts val="0"/>
              </a:spcBef>
              <a:spcAft>
                <a:spcPts val="0"/>
              </a:spcAft>
              <a:buNone/>
            </a:pPr>
            <a:r>
              <a:rPr lang="en" sz="2400">
                <a:latin typeface="Times New Roman"/>
                <a:ea typeface="Times New Roman"/>
                <a:cs typeface="Times New Roman"/>
                <a:sym typeface="Times New Roman"/>
              </a:rPr>
              <a:t>Külalistemaja</a:t>
            </a:r>
            <a:endParaRPr sz="2400">
              <a:latin typeface="Times New Roman"/>
              <a:ea typeface="Times New Roman"/>
              <a:cs typeface="Times New Roman"/>
              <a:sym typeface="Times New Roman"/>
            </a:endParaRPr>
          </a:p>
          <a:p>
            <a:pPr marL="457200" lvl="0" indent="0" algn="l" rtl="0">
              <a:spcBef>
                <a:spcPts val="0"/>
              </a:spcBef>
              <a:spcAft>
                <a:spcPts val="0"/>
              </a:spcAft>
              <a:buNone/>
            </a:pPr>
            <a:r>
              <a:rPr lang="en" sz="2400">
                <a:latin typeface="Times New Roman"/>
                <a:ea typeface="Times New Roman"/>
                <a:cs typeface="Times New Roman"/>
                <a:sym typeface="Times New Roman"/>
              </a:rPr>
              <a:t>Saab korraldada: </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Seminarid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Koolitused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Üritused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Pulmad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Laagrid</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Majutus</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Toitlustus-kohvik</a:t>
            </a:r>
            <a:endParaRPr sz="2400">
              <a:latin typeface="Times New Roman"/>
              <a:ea typeface="Times New Roman"/>
              <a:cs typeface="Times New Roman"/>
              <a:sym typeface="Times New Roman"/>
            </a:endParaRPr>
          </a:p>
        </p:txBody>
      </p:sp>
      <p:pic>
        <p:nvPicPr>
          <p:cNvPr id="79" name="Google Shape;79;p15"/>
          <p:cNvPicPr preferRelativeResize="0"/>
          <p:nvPr/>
        </p:nvPicPr>
        <p:blipFill>
          <a:blip r:embed="rId3">
            <a:alphaModFix/>
          </a:blip>
          <a:stretch>
            <a:fillRect/>
          </a:stretch>
        </p:blipFill>
        <p:spPr>
          <a:xfrm>
            <a:off x="4952350" y="0"/>
            <a:ext cx="4191651" cy="2647325"/>
          </a:xfrm>
          <a:prstGeom prst="rect">
            <a:avLst/>
          </a:prstGeom>
          <a:noFill/>
          <a:ln>
            <a:noFill/>
          </a:ln>
        </p:spPr>
      </p:pic>
      <p:pic>
        <p:nvPicPr>
          <p:cNvPr id="80" name="Google Shape;80;p15"/>
          <p:cNvPicPr preferRelativeResize="0"/>
          <p:nvPr/>
        </p:nvPicPr>
        <p:blipFill>
          <a:blip r:embed="rId4">
            <a:alphaModFix/>
          </a:blip>
          <a:stretch>
            <a:fillRect/>
          </a:stretch>
        </p:blipFill>
        <p:spPr>
          <a:xfrm>
            <a:off x="4952350" y="2496175"/>
            <a:ext cx="4191651" cy="264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p:nvPr/>
        </p:nvSpPr>
        <p:spPr>
          <a:xfrm>
            <a:off x="333275" y="399925"/>
            <a:ext cx="5554500" cy="41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Kuidas kulusid kokku hoida?</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sz="1800" b="1">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Tulevikus saab soovi korral rohkem raha investeerida nt päikesepaneelidele või tuuleenergiale.</a:t>
            </a:r>
            <a:endParaRPr sz="240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400">
              <a:solidFill>
                <a:srgbClr val="212529"/>
              </a:solidFill>
              <a:latin typeface="Times New Roman"/>
              <a:ea typeface="Times New Roman"/>
              <a:cs typeface="Times New Roman"/>
              <a:sym typeface="Times New Roman"/>
            </a:endParaRPr>
          </a:p>
          <a:p>
            <a:pPr marL="0" lvl="0" indent="0" algn="l" rtl="0">
              <a:spcBef>
                <a:spcPts val="120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r>
              <a:rPr lang="en" sz="3000">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p:txBody>
      </p:sp>
      <p:pic>
        <p:nvPicPr>
          <p:cNvPr id="86" name="Google Shape;86;p16"/>
          <p:cNvPicPr preferRelativeResize="0"/>
          <p:nvPr/>
        </p:nvPicPr>
        <p:blipFill>
          <a:blip r:embed="rId3">
            <a:alphaModFix/>
          </a:blip>
          <a:stretch>
            <a:fillRect/>
          </a:stretch>
        </p:blipFill>
        <p:spPr>
          <a:xfrm>
            <a:off x="5887775" y="663425"/>
            <a:ext cx="2951425" cy="4315286"/>
          </a:xfrm>
          <a:prstGeom prst="rect">
            <a:avLst/>
          </a:prstGeom>
          <a:noFill/>
          <a:ln>
            <a:noFill/>
          </a:ln>
        </p:spPr>
      </p:pic>
      <p:pic>
        <p:nvPicPr>
          <p:cNvPr id="87" name="Google Shape;87;p16"/>
          <p:cNvPicPr preferRelativeResize="0"/>
          <p:nvPr/>
        </p:nvPicPr>
        <p:blipFill>
          <a:blip r:embed="rId4">
            <a:alphaModFix/>
          </a:blip>
          <a:stretch>
            <a:fillRect/>
          </a:stretch>
        </p:blipFill>
        <p:spPr>
          <a:xfrm>
            <a:off x="567907" y="2736549"/>
            <a:ext cx="5085229" cy="2406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288850" y="244400"/>
            <a:ext cx="4388100" cy="42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Times New Roman"/>
                <a:ea typeface="Times New Roman"/>
                <a:cs typeface="Times New Roman"/>
                <a:sym typeface="Times New Roman"/>
              </a:rPr>
              <a:t>Tänane vs uus klient</a:t>
            </a:r>
            <a:endParaRPr sz="3000" b="1" dirty="0">
              <a:latin typeface="Times New Roman"/>
              <a:ea typeface="Times New Roman"/>
              <a:cs typeface="Times New Roman"/>
              <a:sym typeface="Times New Roman"/>
            </a:endParaRPr>
          </a:p>
          <a:p>
            <a:pPr marL="0" lvl="0" indent="0" algn="l" rtl="0">
              <a:spcBef>
                <a:spcPts val="0"/>
              </a:spcBef>
              <a:spcAft>
                <a:spcPts val="0"/>
              </a:spcAft>
              <a:buNone/>
            </a:pPr>
            <a:endParaRPr b="1"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Merriweather"/>
              <a:buChar char="●"/>
            </a:pPr>
            <a:r>
              <a:rPr lang="en" sz="2400" b="1" dirty="0">
                <a:latin typeface="Times New Roman"/>
                <a:ea typeface="Times New Roman"/>
                <a:cs typeface="Times New Roman"/>
                <a:sym typeface="Times New Roman"/>
              </a:rPr>
              <a:t>Tänane</a:t>
            </a:r>
            <a:r>
              <a:rPr lang="en" sz="2400" dirty="0">
                <a:latin typeface="Times New Roman"/>
                <a:ea typeface="Times New Roman"/>
                <a:cs typeface="Times New Roman"/>
                <a:sym typeface="Times New Roman"/>
              </a:rPr>
              <a:t>: linnu-ja loodusturist: Saksamaa, Soome, Rootsi, Holland, Taani, Inglismaa</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Pulmad, seminarid/koolitused ja üksikkliendid Eestist(⅓)</a:t>
            </a:r>
            <a:endParaRPr sz="2400" dirty="0">
              <a:latin typeface="Times New Roman"/>
              <a:ea typeface="Times New Roman"/>
              <a:cs typeface="Times New Roman"/>
              <a:sym typeface="Times New Roman"/>
            </a:endParaRPr>
          </a:p>
          <a:p>
            <a:pPr marL="0" lvl="0" indent="0" algn="l" rtl="0">
              <a:spcBef>
                <a:spcPts val="0"/>
              </a:spcBef>
              <a:spcAft>
                <a:spcPts val="0"/>
              </a:spcAft>
              <a:buNone/>
            </a:pPr>
            <a:r>
              <a:rPr lang="en" sz="2400" dirty="0">
                <a:latin typeface="Times New Roman"/>
                <a:ea typeface="Times New Roman"/>
                <a:cs typeface="Times New Roman"/>
                <a:sym typeface="Times New Roman"/>
              </a:rPr>
              <a:t>      U 1500 ööbijat aastas</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Merriweather"/>
              <a:buChar char="●"/>
            </a:pPr>
            <a:r>
              <a:rPr lang="en" sz="2400" b="1" dirty="0">
                <a:latin typeface="Times New Roman"/>
                <a:ea typeface="Times New Roman"/>
                <a:cs typeface="Times New Roman"/>
                <a:sym typeface="Times New Roman"/>
              </a:rPr>
              <a:t>Uus</a:t>
            </a:r>
            <a:r>
              <a:rPr lang="en" sz="2400" dirty="0">
                <a:latin typeface="Times New Roman"/>
                <a:ea typeface="Times New Roman"/>
                <a:cs typeface="Times New Roman"/>
                <a:sym typeface="Times New Roman"/>
              </a:rPr>
              <a:t>: Aasia turist, pulmakorraldus ja jõulupeod</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Roboto"/>
              <a:ea typeface="Roboto"/>
              <a:cs typeface="Roboto"/>
              <a:sym typeface="Roboto"/>
            </a:endParaRPr>
          </a:p>
        </p:txBody>
      </p:sp>
      <p:pic>
        <p:nvPicPr>
          <p:cNvPr id="93" name="Google Shape;93;p17"/>
          <p:cNvPicPr preferRelativeResize="0"/>
          <p:nvPr/>
        </p:nvPicPr>
        <p:blipFill>
          <a:blip r:embed="rId3">
            <a:alphaModFix/>
          </a:blip>
          <a:stretch>
            <a:fillRect/>
          </a:stretch>
        </p:blipFill>
        <p:spPr>
          <a:xfrm>
            <a:off x="4829350" y="0"/>
            <a:ext cx="4314650" cy="2647375"/>
          </a:xfrm>
          <a:prstGeom prst="rect">
            <a:avLst/>
          </a:prstGeom>
          <a:noFill/>
          <a:ln>
            <a:noFill/>
          </a:ln>
        </p:spPr>
      </p:pic>
      <p:pic>
        <p:nvPicPr>
          <p:cNvPr id="94" name="Google Shape;94;p17"/>
          <p:cNvPicPr preferRelativeResize="0"/>
          <p:nvPr/>
        </p:nvPicPr>
        <p:blipFill>
          <a:blip r:embed="rId4">
            <a:alphaModFix/>
          </a:blip>
          <a:stretch>
            <a:fillRect/>
          </a:stretch>
        </p:blipFill>
        <p:spPr>
          <a:xfrm>
            <a:off x="4829350" y="2571747"/>
            <a:ext cx="4314650" cy="25863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42650" y="268125"/>
            <a:ext cx="5101800" cy="41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Times New Roman"/>
                <a:ea typeface="Times New Roman"/>
                <a:cs typeface="Times New Roman"/>
                <a:sym typeface="Times New Roman"/>
              </a:rPr>
              <a:t>Uued turunduskanalid</a:t>
            </a:r>
            <a:endParaRPr sz="3000" b="1" dirty="0">
              <a:latin typeface="Times New Roman"/>
              <a:ea typeface="Times New Roman"/>
              <a:cs typeface="Times New Roman"/>
              <a:sym typeface="Times New Roman"/>
            </a:endParaRPr>
          </a:p>
          <a:p>
            <a:pPr marL="0" lvl="0" indent="0" algn="l" rtl="0">
              <a:spcBef>
                <a:spcPts val="0"/>
              </a:spcBef>
              <a:spcAft>
                <a:spcPts val="0"/>
              </a:spcAft>
              <a:buNone/>
            </a:pP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Kodulehele paketid (pulmapakett, juubel, firma jõulupidu)</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Kinkekaart</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Chilli`sse pakkumised</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Koostööd erinevate turismi- ja pulmakorraldusfirmadega</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Uutel messidel osalemine</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Clr>
                <a:srgbClr val="000000"/>
              </a:buClr>
              <a:buSzPts val="2400"/>
              <a:buFont typeface="Times New Roman"/>
              <a:buChar char="●"/>
            </a:pPr>
            <a:r>
              <a:rPr lang="en" sz="2400" dirty="0">
                <a:latin typeface="Times New Roman"/>
                <a:ea typeface="Times New Roman"/>
                <a:cs typeface="Times New Roman"/>
                <a:sym typeface="Times New Roman"/>
              </a:rPr>
              <a:t>Arendada sotsiaalmeediat</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0" algn="l" rtl="0">
              <a:spcBef>
                <a:spcPts val="0"/>
              </a:spcBef>
              <a:spcAft>
                <a:spcPts val="0"/>
              </a:spcAft>
              <a:buNone/>
            </a:pPr>
            <a:endParaRPr sz="2400" dirty="0">
              <a:latin typeface="Times New Roman"/>
              <a:ea typeface="Times New Roman"/>
              <a:cs typeface="Times New Roman"/>
              <a:sym typeface="Times New Roman"/>
            </a:endParaRPr>
          </a:p>
          <a:p>
            <a:pPr marL="457200" lvl="0" indent="0" algn="l" rtl="0">
              <a:spcBef>
                <a:spcPts val="0"/>
              </a:spcBef>
              <a:spcAft>
                <a:spcPts val="0"/>
              </a:spcAft>
              <a:buNone/>
            </a:pPr>
            <a:endParaRPr sz="2400"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Roboto"/>
              <a:ea typeface="Roboto"/>
              <a:cs typeface="Roboto"/>
              <a:sym typeface="Roboto"/>
            </a:endParaRPr>
          </a:p>
        </p:txBody>
      </p:sp>
      <p:pic>
        <p:nvPicPr>
          <p:cNvPr id="100" name="Google Shape;100;p18"/>
          <p:cNvPicPr preferRelativeResize="0"/>
          <p:nvPr/>
        </p:nvPicPr>
        <p:blipFill>
          <a:blip r:embed="rId3">
            <a:alphaModFix/>
          </a:blip>
          <a:stretch>
            <a:fillRect/>
          </a:stretch>
        </p:blipFill>
        <p:spPr>
          <a:xfrm>
            <a:off x="5023475" y="-47550"/>
            <a:ext cx="4120524" cy="2574400"/>
          </a:xfrm>
          <a:prstGeom prst="rect">
            <a:avLst/>
          </a:prstGeom>
          <a:noFill/>
          <a:ln>
            <a:noFill/>
          </a:ln>
        </p:spPr>
      </p:pic>
      <p:pic>
        <p:nvPicPr>
          <p:cNvPr id="101" name="Google Shape;101;p18"/>
          <p:cNvPicPr preferRelativeResize="0"/>
          <p:nvPr/>
        </p:nvPicPr>
        <p:blipFill>
          <a:blip r:embed="rId4">
            <a:alphaModFix/>
          </a:blip>
          <a:stretch>
            <a:fillRect/>
          </a:stretch>
        </p:blipFill>
        <p:spPr>
          <a:xfrm>
            <a:off x="5023475" y="2526850"/>
            <a:ext cx="4120525" cy="257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p:nvPr/>
        </p:nvSpPr>
        <p:spPr>
          <a:xfrm>
            <a:off x="155525" y="122250"/>
            <a:ext cx="5677800" cy="48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Turunduslugu </a:t>
            </a:r>
            <a:r>
              <a:rPr lang="en" sz="3000">
                <a:highlight>
                  <a:srgbClr val="FFFFFF"/>
                </a:highlight>
                <a:latin typeface="Times New Roman"/>
                <a:ea typeface="Times New Roman"/>
                <a:cs typeface="Times New Roman"/>
                <a:sym typeface="Times New Roman"/>
              </a:rPr>
              <a:t>„</a:t>
            </a:r>
            <a:r>
              <a:rPr lang="en" sz="3000" b="1">
                <a:highlight>
                  <a:srgbClr val="FFFFFF"/>
                </a:highlight>
                <a:latin typeface="Times New Roman"/>
                <a:ea typeface="Times New Roman"/>
                <a:cs typeface="Times New Roman"/>
                <a:sym typeface="Times New Roman"/>
              </a:rPr>
              <a:t>SüdaAltmõisas</a:t>
            </a:r>
            <a:r>
              <a:rPr lang="en" sz="3000">
                <a:highlight>
                  <a:srgbClr val="FFFFFF"/>
                </a:highlight>
                <a:latin typeface="Times New Roman"/>
                <a:ea typeface="Times New Roman"/>
                <a:cs typeface="Times New Roman"/>
                <a:sym typeface="Times New Roman"/>
              </a:rPr>
              <a:t>“</a:t>
            </a:r>
            <a:endParaRPr sz="3000" b="1">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3000" b="1">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2400">
                <a:highlight>
                  <a:schemeClr val="lt1"/>
                </a:highlight>
                <a:latin typeface="Times New Roman"/>
                <a:ea typeface="Times New Roman"/>
                <a:cs typeface="Times New Roman"/>
                <a:sym typeface="Times New Roman"/>
              </a:rPr>
              <a:t>Altmõisa Külalistemaja on alati silma paistnud oma personaalse lähenemise ja sõbraliku personaliga. Altmõisa on oma alguspäevadest saadik pakkunud usaldusväärset kohta, kus ööbida. Oleme inimeste südamesse jätnud alatiseks suure ja sügava jälje. Inimesed, kes on juba korra siia tulnud, tahavad siia ikka ja alati tagasi tulla. </a:t>
            </a:r>
            <a:endParaRPr sz="2400">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endParaRPr sz="2400">
              <a:highlight>
                <a:schemeClr val="lt1"/>
              </a:highlight>
              <a:latin typeface="Times New Roman"/>
              <a:ea typeface="Times New Roman"/>
              <a:cs typeface="Times New Roman"/>
              <a:sym typeface="Times New Roman"/>
            </a:endParaRPr>
          </a:p>
        </p:txBody>
      </p:sp>
      <p:pic>
        <p:nvPicPr>
          <p:cNvPr id="107" name="Google Shape;107;p19"/>
          <p:cNvPicPr preferRelativeResize="0"/>
          <p:nvPr/>
        </p:nvPicPr>
        <p:blipFill rotWithShape="1">
          <a:blip r:embed="rId3">
            <a:alphaModFix/>
          </a:blip>
          <a:srcRect r="3864"/>
          <a:stretch/>
        </p:blipFill>
        <p:spPr>
          <a:xfrm>
            <a:off x="5534600" y="122250"/>
            <a:ext cx="3609400" cy="2419350"/>
          </a:xfrm>
          <a:prstGeom prst="rect">
            <a:avLst/>
          </a:prstGeom>
          <a:noFill/>
          <a:ln>
            <a:noFill/>
          </a:ln>
        </p:spPr>
      </p:pic>
      <p:pic>
        <p:nvPicPr>
          <p:cNvPr id="108" name="Google Shape;108;p19"/>
          <p:cNvPicPr preferRelativeResize="0"/>
          <p:nvPr/>
        </p:nvPicPr>
        <p:blipFill>
          <a:blip r:embed="rId4">
            <a:alphaModFix/>
          </a:blip>
          <a:stretch>
            <a:fillRect/>
          </a:stretch>
        </p:blipFill>
        <p:spPr>
          <a:xfrm>
            <a:off x="5950225" y="2571750"/>
            <a:ext cx="2833372" cy="24193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p:nvPr/>
        </p:nvSpPr>
        <p:spPr>
          <a:xfrm>
            <a:off x="179300" y="203200"/>
            <a:ext cx="5582100" cy="45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Turunduslugu </a:t>
            </a:r>
            <a:r>
              <a:rPr lang="en" sz="3000">
                <a:highlight>
                  <a:srgbClr val="FFFFFF"/>
                </a:highlight>
                <a:latin typeface="Times New Roman"/>
                <a:ea typeface="Times New Roman"/>
                <a:cs typeface="Times New Roman"/>
                <a:sym typeface="Times New Roman"/>
              </a:rPr>
              <a:t>„</a:t>
            </a:r>
            <a:r>
              <a:rPr lang="en" sz="3000" b="1">
                <a:highlight>
                  <a:schemeClr val="lt1"/>
                </a:highlight>
                <a:latin typeface="Times New Roman"/>
                <a:ea typeface="Times New Roman"/>
                <a:cs typeface="Times New Roman"/>
                <a:sym typeface="Times New Roman"/>
              </a:rPr>
              <a:t>SüdaAltmõisas</a:t>
            </a:r>
            <a:r>
              <a:rPr lang="en" sz="3000">
                <a:highlight>
                  <a:srgbClr val="FFFFFF"/>
                </a:highlight>
                <a:latin typeface="Times New Roman"/>
                <a:ea typeface="Times New Roman"/>
                <a:cs typeface="Times New Roman"/>
                <a:sym typeface="Times New Roman"/>
              </a:rPr>
              <a:t>“</a:t>
            </a:r>
            <a:endParaRPr sz="3000">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000">
              <a:solidFill>
                <a:srgbClr val="3C4043"/>
              </a:solidFill>
              <a:highlight>
                <a:srgbClr val="FFFFFF"/>
              </a:highlight>
              <a:latin typeface="Times New Roman"/>
              <a:ea typeface="Times New Roman"/>
              <a:cs typeface="Times New Roman"/>
              <a:sym typeface="Times New Roman"/>
            </a:endParaRPr>
          </a:p>
          <a:p>
            <a:pPr marL="457200" lvl="0" indent="0" algn="l" rtl="0">
              <a:spcBef>
                <a:spcPts val="0"/>
              </a:spcBef>
              <a:spcAft>
                <a:spcPts val="0"/>
              </a:spcAft>
              <a:buNone/>
            </a:pPr>
            <a:endParaRPr sz="1100">
              <a:highlight>
                <a:schemeClr val="lt1"/>
              </a:highlight>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highlight>
                  <a:schemeClr val="lt1"/>
                </a:highlight>
                <a:latin typeface="Times New Roman"/>
                <a:ea typeface="Times New Roman"/>
                <a:cs typeface="Times New Roman"/>
                <a:sym typeface="Times New Roman"/>
              </a:rPr>
              <a:t>Sotsaaalmeedias saab kasutada #südaAltmõisas ja samuti selle ideega luua eraldi lugu/logo.</a:t>
            </a:r>
            <a:endParaRPr sz="2400">
              <a:highlight>
                <a:schemeClr val="lt1"/>
              </a:highlight>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highlight>
                  <a:schemeClr val="lt1"/>
                </a:highlight>
                <a:latin typeface="Times New Roman"/>
                <a:ea typeface="Times New Roman"/>
                <a:cs typeface="Times New Roman"/>
                <a:sym typeface="Times New Roman"/>
              </a:rPr>
              <a:t>Logoga saab teha oma asutuse meeneid. </a:t>
            </a:r>
            <a:endParaRPr sz="2400">
              <a:highlight>
                <a:schemeClr val="lt1"/>
              </a:highlight>
              <a:latin typeface="Times New Roman"/>
              <a:ea typeface="Times New Roman"/>
              <a:cs typeface="Times New Roman"/>
              <a:sym typeface="Times New Roman"/>
            </a:endParaRPr>
          </a:p>
          <a:p>
            <a:pPr marL="457200" lvl="0" indent="0" algn="l" rtl="0">
              <a:spcBef>
                <a:spcPts val="0"/>
              </a:spcBef>
              <a:spcAft>
                <a:spcPts val="0"/>
              </a:spcAft>
              <a:buNone/>
            </a:pPr>
            <a:r>
              <a:rPr lang="en" sz="2400">
                <a:highlight>
                  <a:schemeClr val="lt1"/>
                </a:highlight>
                <a:latin typeface="Times New Roman"/>
                <a:ea typeface="Times New Roman"/>
                <a:cs typeface="Times New Roman"/>
                <a:sym typeface="Times New Roman"/>
              </a:rPr>
              <a:t>Nt pruutpaarile kinkida pusad, müüa nokamütse, käepaelu, särke, seljakotte, helkureid, vms.</a:t>
            </a:r>
            <a:endParaRPr>
              <a:latin typeface="Roboto"/>
              <a:ea typeface="Roboto"/>
              <a:cs typeface="Roboto"/>
              <a:sym typeface="Roboto"/>
            </a:endParaRPr>
          </a:p>
        </p:txBody>
      </p:sp>
      <p:pic>
        <p:nvPicPr>
          <p:cNvPr id="114" name="Google Shape;114;p20"/>
          <p:cNvPicPr preferRelativeResize="0"/>
          <p:nvPr/>
        </p:nvPicPr>
        <p:blipFill rotWithShape="1">
          <a:blip r:embed="rId3">
            <a:alphaModFix/>
          </a:blip>
          <a:srcRect l="19032" t="23999" r="24136" b="34742"/>
          <a:stretch/>
        </p:blipFill>
        <p:spPr>
          <a:xfrm>
            <a:off x="5761400" y="50400"/>
            <a:ext cx="3275025" cy="3420749"/>
          </a:xfrm>
          <a:prstGeom prst="rect">
            <a:avLst/>
          </a:prstGeom>
          <a:noFill/>
          <a:ln>
            <a:noFill/>
          </a:ln>
        </p:spPr>
      </p:pic>
      <p:sp>
        <p:nvSpPr>
          <p:cNvPr id="115" name="Google Shape;115;p20"/>
          <p:cNvSpPr txBox="1"/>
          <p:nvPr/>
        </p:nvSpPr>
        <p:spPr>
          <a:xfrm>
            <a:off x="5631913" y="3360075"/>
            <a:ext cx="3534000" cy="549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en" sz="1800" dirty="0">
                <a:latin typeface="Times New Roman"/>
                <a:ea typeface="Times New Roman"/>
                <a:cs typeface="Times New Roman"/>
                <a:sym typeface="Times New Roman"/>
              </a:rPr>
              <a:t>Siin on meie loodud </a:t>
            </a:r>
            <a:r>
              <a:rPr lang="en" sz="1800" dirty="0">
                <a:solidFill>
                  <a:srgbClr val="3C4043"/>
                </a:solidFill>
                <a:highlight>
                  <a:srgbClr val="FFFFFF"/>
                </a:highlight>
                <a:latin typeface="Times New Roman"/>
                <a:ea typeface="Times New Roman"/>
                <a:cs typeface="Times New Roman"/>
                <a:sym typeface="Times New Roman"/>
              </a:rPr>
              <a:t>„</a:t>
            </a:r>
            <a:r>
              <a:rPr lang="en" sz="1800" dirty="0">
                <a:highlight>
                  <a:schemeClr val="lt1"/>
                </a:highlight>
                <a:latin typeface="Times New Roman"/>
                <a:ea typeface="Times New Roman"/>
                <a:cs typeface="Times New Roman"/>
                <a:sym typeface="Times New Roman"/>
              </a:rPr>
              <a:t>SüdaAltmõisas</a:t>
            </a:r>
            <a:r>
              <a:rPr lang="en" sz="1800" dirty="0">
                <a:solidFill>
                  <a:srgbClr val="3C4043"/>
                </a:solidFill>
                <a:highlight>
                  <a:srgbClr val="FFFFFF"/>
                </a:highlight>
                <a:latin typeface="Times New Roman"/>
                <a:ea typeface="Times New Roman"/>
                <a:cs typeface="Times New Roman"/>
                <a:sym typeface="Times New Roman"/>
              </a:rPr>
              <a:t>“ </a:t>
            </a:r>
            <a:r>
              <a:rPr lang="en" sz="1800" dirty="0">
                <a:latin typeface="Times New Roman"/>
                <a:ea typeface="Times New Roman"/>
                <a:cs typeface="Times New Roman"/>
                <a:sym typeface="Times New Roman"/>
              </a:rPr>
              <a:t>logo idee, mis kujutab Altmõisa Külalistemaja inimeste südames</a:t>
            </a:r>
            <a:r>
              <a:rPr lang="et-EE" sz="1800" dirty="0">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p:nvPr/>
        </p:nvSpPr>
        <p:spPr>
          <a:xfrm>
            <a:off x="66675" y="77800"/>
            <a:ext cx="8098500" cy="9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Times New Roman"/>
              <a:ea typeface="Times New Roman"/>
              <a:cs typeface="Times New Roman"/>
              <a:sym typeface="Times New Roman"/>
            </a:endParaRPr>
          </a:p>
        </p:txBody>
      </p:sp>
      <p:sp>
        <p:nvSpPr>
          <p:cNvPr id="121" name="Google Shape;121;p21"/>
          <p:cNvSpPr txBox="1"/>
          <p:nvPr/>
        </p:nvSpPr>
        <p:spPr>
          <a:xfrm>
            <a:off x="66675" y="122350"/>
            <a:ext cx="4949100" cy="8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Times New Roman"/>
                <a:ea typeface="Times New Roman"/>
                <a:cs typeface="Times New Roman"/>
                <a:sym typeface="Times New Roman"/>
              </a:rPr>
              <a:t>Kuidas müüa emotsiooni?</a:t>
            </a:r>
            <a:endParaRPr sz="3000" b="1">
              <a:latin typeface="Times New Roman"/>
              <a:ea typeface="Times New Roman"/>
              <a:cs typeface="Times New Roman"/>
              <a:sym typeface="Times New Roman"/>
            </a:endParaRPr>
          </a:p>
          <a:p>
            <a:pPr marL="0" lvl="0" indent="0" algn="l" rtl="0">
              <a:spcBef>
                <a:spcPts val="0"/>
              </a:spcBef>
              <a:spcAft>
                <a:spcPts val="0"/>
              </a:spcAft>
              <a:buNone/>
            </a:pPr>
            <a:r>
              <a:rPr lang="en" sz="3000" b="1">
                <a:latin typeface="Times New Roman"/>
                <a:ea typeface="Times New Roman"/>
                <a:cs typeface="Times New Roman"/>
                <a:sym typeface="Times New Roman"/>
              </a:rPr>
              <a:t>Unistuste pulmad Altmõisas</a:t>
            </a:r>
            <a:endParaRPr sz="2400" b="1">
              <a:latin typeface="Times New Roman"/>
              <a:ea typeface="Times New Roman"/>
              <a:cs typeface="Times New Roman"/>
              <a:sym typeface="Times New Roman"/>
            </a:endParaRPr>
          </a:p>
        </p:txBody>
      </p:sp>
      <p:sp>
        <p:nvSpPr>
          <p:cNvPr id="122" name="Google Shape;122;p21"/>
          <p:cNvSpPr txBox="1"/>
          <p:nvPr/>
        </p:nvSpPr>
        <p:spPr>
          <a:xfrm>
            <a:off x="4732400" y="3418400"/>
            <a:ext cx="4259100" cy="2529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en" sz="1800" dirty="0">
                <a:latin typeface="Times New Roman"/>
                <a:ea typeface="Times New Roman"/>
                <a:cs typeface="Times New Roman"/>
                <a:sym typeface="Times New Roman"/>
              </a:rPr>
              <a:t>Pulmapakett on lihtne ja loogiline valik</a:t>
            </a:r>
            <a:r>
              <a:rPr lang="et-EE" sz="1800" dirty="0">
                <a:latin typeface="Times New Roman"/>
                <a:ea typeface="Times New Roman"/>
                <a:cs typeface="Times New Roman"/>
                <a:sym typeface="Times New Roman"/>
              </a:rPr>
              <a:t>,</a:t>
            </a:r>
            <a:r>
              <a:rPr lang="en" sz="1800" dirty="0">
                <a:latin typeface="Times New Roman"/>
                <a:ea typeface="Times New Roman"/>
                <a:cs typeface="Times New Roman"/>
                <a:sym typeface="Times New Roman"/>
              </a:rPr>
              <a:t> kui pruutpaar ei taha ise liigselt aega kulutada organiseerimisele ning on soov hoida oma kulutused kontrolli all.</a:t>
            </a:r>
            <a:endParaRPr sz="1800"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Roboto"/>
              <a:ea typeface="Roboto"/>
              <a:cs typeface="Roboto"/>
              <a:sym typeface="Roboto"/>
            </a:endParaRPr>
          </a:p>
        </p:txBody>
      </p:sp>
      <p:sp>
        <p:nvSpPr>
          <p:cNvPr id="123" name="Google Shape;123;p21"/>
          <p:cNvSpPr txBox="1"/>
          <p:nvPr/>
        </p:nvSpPr>
        <p:spPr>
          <a:xfrm>
            <a:off x="244400" y="1244225"/>
            <a:ext cx="4488000" cy="3788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Kodulehele paar erinevat pulmapaketti</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Palgata pulmakorraldaja</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Reklaamida laialdast catering võimalust (personaalne lähenemine)</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Reklaam pulmavideod ja fotod</a:t>
            </a:r>
            <a:r>
              <a:rPr lang="et-EE" sz="2400" dirty="0">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dirty="0">
                <a:latin typeface="Times New Roman"/>
                <a:ea typeface="Times New Roman"/>
                <a:cs typeface="Times New Roman"/>
                <a:sym typeface="Times New Roman"/>
              </a:rPr>
              <a:t>Reklaam pulmamessil </a:t>
            </a:r>
            <a:r>
              <a:rPr lang="en" sz="2400" dirty="0">
                <a:highlight>
                  <a:srgbClr val="FFFFFF"/>
                </a:highlight>
                <a:latin typeface="Times New Roman"/>
                <a:ea typeface="Times New Roman"/>
                <a:cs typeface="Times New Roman"/>
                <a:sym typeface="Times New Roman"/>
              </a:rPr>
              <a:t>(käib läbi minimaalselt 300 noorpaari 5 tunni jooksul)</a:t>
            </a:r>
            <a:r>
              <a:rPr lang="et-EE" sz="2400" dirty="0">
                <a:highlight>
                  <a:srgbClr val="FFFFFF"/>
                </a:highlight>
                <a:latin typeface="Times New Roman"/>
                <a:ea typeface="Times New Roman"/>
                <a:cs typeface="Times New Roman"/>
                <a:sym typeface="Times New Roman"/>
              </a:rPr>
              <a:t>.</a:t>
            </a:r>
            <a:endParaRPr sz="2400" dirty="0">
              <a:latin typeface="Times New Roman"/>
              <a:ea typeface="Times New Roman"/>
              <a:cs typeface="Times New Roman"/>
              <a:sym typeface="Times New Roman"/>
            </a:endParaRPr>
          </a:p>
          <a:p>
            <a:pPr marL="457200" lvl="0" indent="0" algn="l" rtl="0">
              <a:spcBef>
                <a:spcPts val="0"/>
              </a:spcBef>
              <a:spcAft>
                <a:spcPts val="0"/>
              </a:spcAft>
              <a:buNone/>
            </a:pPr>
            <a:endParaRPr sz="2400" dirty="0">
              <a:latin typeface="Times New Roman"/>
              <a:ea typeface="Times New Roman"/>
              <a:cs typeface="Times New Roman"/>
              <a:sym typeface="Times New Roman"/>
            </a:endParaRPr>
          </a:p>
          <a:p>
            <a:pPr marL="0" lvl="0" indent="0" algn="l" rtl="0">
              <a:spcBef>
                <a:spcPts val="0"/>
              </a:spcBef>
              <a:spcAft>
                <a:spcPts val="0"/>
              </a:spcAft>
              <a:buNone/>
            </a:pPr>
            <a:endParaRPr sz="2400" dirty="0">
              <a:latin typeface="Times New Roman"/>
              <a:ea typeface="Times New Roman"/>
              <a:cs typeface="Times New Roman"/>
              <a:sym typeface="Times New Roman"/>
            </a:endParaRPr>
          </a:p>
        </p:txBody>
      </p:sp>
      <p:pic>
        <p:nvPicPr>
          <p:cNvPr id="124" name="Google Shape;124;p21"/>
          <p:cNvPicPr preferRelativeResize="0"/>
          <p:nvPr/>
        </p:nvPicPr>
        <p:blipFill>
          <a:blip r:embed="rId3">
            <a:alphaModFix/>
          </a:blip>
          <a:stretch>
            <a:fillRect/>
          </a:stretch>
        </p:blipFill>
        <p:spPr>
          <a:xfrm>
            <a:off x="4938000" y="967225"/>
            <a:ext cx="4127000" cy="2451175"/>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539</Words>
  <Application>Microsoft Office PowerPoint</Application>
  <PresentationFormat>Ekraaniseanss (16:9)</PresentationFormat>
  <Paragraphs>98</Paragraphs>
  <Slides>13</Slides>
  <Notes>13</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13</vt:i4>
      </vt:variant>
    </vt:vector>
  </HeadingPairs>
  <TitlesOfParts>
    <vt:vector size="19" baseType="lpstr">
      <vt:lpstr>Arial</vt:lpstr>
      <vt:lpstr>Caveat</vt:lpstr>
      <vt:lpstr>Merriweather</vt:lpstr>
      <vt:lpstr>Roboto</vt:lpstr>
      <vt:lpstr>Times New Roman</vt:lpstr>
      <vt:lpstr>Paradigm</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Tiina</dc:creator>
  <cp:lastModifiedBy>Maire Vilbas</cp:lastModifiedBy>
  <cp:revision>6</cp:revision>
  <dcterms:modified xsi:type="dcterms:W3CDTF">2020-05-19T08:42:53Z</dcterms:modified>
</cp:coreProperties>
</file>