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matic SC" panose="020B0604020202020204" charset="-79"/>
      <p:regular r:id="rId14"/>
      <p:bold r:id="rId15"/>
    </p:embeddedFont>
    <p:embeddedFont>
      <p:font typeface="Source Code Pr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bd01609f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bd01609f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bd01609f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bd01609f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535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bab4c8575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bab4c8575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bab4c8575_0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bab4c8575_0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bab4c8575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bab4c8575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bab4c8575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bab4c8575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bab4c8575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bab4c8575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bab4c8575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bab4c8575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be4e877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be4e877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be4e8777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be4e8777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47925"/>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Tänava talu ja OTT</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err="1"/>
              <a:t>Kohalik</a:t>
            </a:r>
            <a:r>
              <a:rPr lang="en-GB" dirty="0"/>
              <a:t> </a:t>
            </a:r>
            <a:r>
              <a:rPr lang="en-GB" dirty="0" err="1"/>
              <a:t>ja</a:t>
            </a:r>
            <a:r>
              <a:rPr lang="en-GB" dirty="0"/>
              <a:t> </a:t>
            </a:r>
            <a:r>
              <a:rPr lang="en-GB" dirty="0" err="1"/>
              <a:t>kodune</a:t>
            </a:r>
            <a:r>
              <a:rPr lang="en-GB" dirty="0"/>
              <a:t> </a:t>
            </a:r>
            <a:r>
              <a:rPr lang="et-EE" dirty="0"/>
              <a:t>L</a:t>
            </a:r>
            <a:r>
              <a:rPr lang="en-GB" dirty="0" err="1"/>
              <a:t>äänemaale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Logo ja slogan</a:t>
            </a:r>
            <a:endParaRPr/>
          </a:p>
        </p:txBody>
      </p:sp>
      <p:sp>
        <p:nvSpPr>
          <p:cNvPr id="122" name="Google Shape;122;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t-EE" b="1" dirty="0">
                <a:solidFill>
                  <a:srgbClr val="000000"/>
                </a:solidFill>
              </a:rPr>
              <a:t>Kohalik ja kodune Läänemaale</a:t>
            </a:r>
            <a:endParaRPr lang="et-EE" dirty="0"/>
          </a:p>
        </p:txBody>
      </p:sp>
      <p:pic>
        <p:nvPicPr>
          <p:cNvPr id="123" name="Google Shape;123;p22"/>
          <p:cNvPicPr preferRelativeResize="0"/>
          <p:nvPr/>
        </p:nvPicPr>
        <p:blipFill>
          <a:blip r:embed="rId3">
            <a:alphaModFix/>
          </a:blip>
          <a:stretch>
            <a:fillRect/>
          </a:stretch>
        </p:blipFill>
        <p:spPr>
          <a:xfrm>
            <a:off x="258250" y="1629450"/>
            <a:ext cx="3778125" cy="3514050"/>
          </a:xfrm>
          <a:prstGeom prst="rect">
            <a:avLst/>
          </a:prstGeom>
          <a:noFill/>
          <a:ln>
            <a:noFill/>
          </a:ln>
        </p:spPr>
      </p:pic>
      <p:pic>
        <p:nvPicPr>
          <p:cNvPr id="124" name="Google Shape;124;p22"/>
          <p:cNvPicPr preferRelativeResize="0"/>
          <p:nvPr/>
        </p:nvPicPr>
        <p:blipFill>
          <a:blip r:embed="rId4">
            <a:alphaModFix/>
          </a:blip>
          <a:stretch>
            <a:fillRect/>
          </a:stretch>
        </p:blipFill>
        <p:spPr>
          <a:xfrm>
            <a:off x="4703825" y="1803300"/>
            <a:ext cx="3340200" cy="334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Logo ja slogan</a:t>
            </a:r>
            <a:endParaRPr/>
          </a:p>
        </p:txBody>
      </p:sp>
      <p:sp>
        <p:nvSpPr>
          <p:cNvPr id="122" name="Google Shape;122;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b="1" dirty="0" err="1">
                <a:solidFill>
                  <a:srgbClr val="000000"/>
                </a:solidFill>
              </a:rPr>
              <a:t>Kohalik</a:t>
            </a:r>
            <a:r>
              <a:rPr lang="en-GB" b="1" dirty="0">
                <a:solidFill>
                  <a:srgbClr val="000000"/>
                </a:solidFill>
              </a:rPr>
              <a:t> </a:t>
            </a:r>
            <a:r>
              <a:rPr lang="en-GB" b="1" dirty="0" err="1">
                <a:solidFill>
                  <a:srgbClr val="000000"/>
                </a:solidFill>
              </a:rPr>
              <a:t>ja</a:t>
            </a:r>
            <a:r>
              <a:rPr lang="en-GB" b="1" dirty="0">
                <a:solidFill>
                  <a:srgbClr val="000000"/>
                </a:solidFill>
              </a:rPr>
              <a:t> </a:t>
            </a:r>
            <a:r>
              <a:rPr lang="en-GB" b="1" dirty="0" err="1">
                <a:solidFill>
                  <a:srgbClr val="000000"/>
                </a:solidFill>
              </a:rPr>
              <a:t>kodune</a:t>
            </a:r>
            <a:r>
              <a:rPr lang="en-GB" b="1" dirty="0">
                <a:solidFill>
                  <a:srgbClr val="000000"/>
                </a:solidFill>
              </a:rPr>
              <a:t> </a:t>
            </a:r>
            <a:r>
              <a:rPr lang="et-EE" b="1" dirty="0">
                <a:solidFill>
                  <a:srgbClr val="000000"/>
                </a:solidFill>
              </a:rPr>
              <a:t>L</a:t>
            </a:r>
            <a:r>
              <a:rPr lang="en-GB" b="1" dirty="0" err="1">
                <a:solidFill>
                  <a:srgbClr val="000000"/>
                </a:solidFill>
              </a:rPr>
              <a:t>äänemaale</a:t>
            </a:r>
            <a:endParaRPr dirty="0"/>
          </a:p>
        </p:txBody>
      </p:sp>
      <p:pic>
        <p:nvPicPr>
          <p:cNvPr id="123" name="Google Shape;123;p22"/>
          <p:cNvPicPr preferRelativeResize="0"/>
          <p:nvPr/>
        </p:nvPicPr>
        <p:blipFill>
          <a:blip r:embed="rId3">
            <a:alphaModFix/>
          </a:blip>
          <a:stretch>
            <a:fillRect/>
          </a:stretch>
        </p:blipFill>
        <p:spPr>
          <a:xfrm>
            <a:off x="5114800" y="94650"/>
            <a:ext cx="3810000" cy="3086100"/>
          </a:xfrm>
          <a:prstGeom prst="rect">
            <a:avLst/>
          </a:prstGeom>
          <a:noFill/>
          <a:ln>
            <a:noFill/>
          </a:ln>
        </p:spPr>
      </p:pic>
      <p:pic>
        <p:nvPicPr>
          <p:cNvPr id="124" name="Google Shape;124;p22"/>
          <p:cNvPicPr preferRelativeResize="0"/>
          <p:nvPr/>
        </p:nvPicPr>
        <p:blipFill>
          <a:blip r:embed="rId4">
            <a:alphaModFix/>
          </a:blip>
          <a:stretch>
            <a:fillRect/>
          </a:stretch>
        </p:blipFill>
        <p:spPr>
          <a:xfrm>
            <a:off x="311700" y="2087800"/>
            <a:ext cx="2467100" cy="2803525"/>
          </a:xfrm>
          <a:prstGeom prst="rect">
            <a:avLst/>
          </a:prstGeom>
          <a:noFill/>
          <a:ln>
            <a:noFill/>
          </a:ln>
        </p:spPr>
      </p:pic>
    </p:spTree>
    <p:extLst>
      <p:ext uri="{BB962C8B-B14F-4D97-AF65-F5344CB8AC3E}">
        <p14:creationId xmlns:p14="http://schemas.microsoft.com/office/powerpoint/2010/main" val="426466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Meie lugu</a:t>
            </a:r>
            <a:endParaRPr/>
          </a:p>
        </p:txBody>
      </p:sp>
      <p:sp>
        <p:nvSpPr>
          <p:cNvPr id="63" name="Google Shape;63;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EE" sz="1400" dirty="0">
                <a:solidFill>
                  <a:srgbClr val="000000"/>
                </a:solidFill>
              </a:rPr>
              <a:t>Oleme kaks noort, kes pagesid linna elust peitu väiksesse Läänemaa talukesse. Naudime siinset vaikust, ilusat loodust ja kõige rohkem meie oma tehtud toitu Tänava talu toorainest, mille kaunidust ja omapära tahame edasi jagada ka teistele, kes pole julgenud uut proovida või on kaotanud meie esivanemate eluviisi.</a:t>
            </a:r>
          </a:p>
          <a:p>
            <a:pPr marL="0" lvl="0" indent="0" algn="l" rtl="0">
              <a:spcBef>
                <a:spcPts val="0"/>
              </a:spcBef>
              <a:spcAft>
                <a:spcPts val="0"/>
              </a:spcAft>
              <a:buNone/>
            </a:pPr>
            <a:endParaRPr dirty="0"/>
          </a:p>
          <a:p>
            <a:pPr marL="0" lvl="0" indent="0" algn="l" rtl="0">
              <a:spcBef>
                <a:spcPts val="1600"/>
              </a:spcBef>
              <a:spcAft>
                <a:spcPts val="1600"/>
              </a:spcAft>
              <a:buNone/>
            </a:pPr>
            <a:r>
              <a:rPr lang="en-GB" dirty="0"/>
              <a:t> </a:t>
            </a:r>
            <a:endParaRPr b="1" dirty="0">
              <a:solidFill>
                <a:srgbClr val="000000"/>
              </a:solidFill>
            </a:endParaRPr>
          </a:p>
        </p:txBody>
      </p:sp>
      <p:pic>
        <p:nvPicPr>
          <p:cNvPr id="64" name="Google Shape;64;p14"/>
          <p:cNvPicPr preferRelativeResize="0"/>
          <p:nvPr/>
        </p:nvPicPr>
        <p:blipFill>
          <a:blip r:embed="rId3">
            <a:alphaModFix/>
          </a:blip>
          <a:stretch>
            <a:fillRect/>
          </a:stretch>
        </p:blipFill>
        <p:spPr>
          <a:xfrm>
            <a:off x="4652000" y="2393400"/>
            <a:ext cx="3993850" cy="2658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985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Arendus ideede kokkuvõte</a:t>
            </a:r>
            <a:endParaRPr/>
          </a:p>
        </p:txBody>
      </p:sp>
      <p:sp>
        <p:nvSpPr>
          <p:cNvPr id="70" name="Google Shape;70;p15"/>
          <p:cNvSpPr txBox="1">
            <a:spLocks noGrp="1"/>
          </p:cNvSpPr>
          <p:nvPr>
            <p:ph type="body" idx="1"/>
          </p:nvPr>
        </p:nvSpPr>
        <p:spPr>
          <a:xfrm>
            <a:off x="311700" y="760050"/>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  </a:t>
            </a:r>
            <a:r>
              <a:rPr lang="en-GB" b="1" dirty="0">
                <a:solidFill>
                  <a:srgbClr val="000000"/>
                </a:solidFill>
              </a:rPr>
              <a:t> </a:t>
            </a:r>
            <a:r>
              <a:rPr lang="et-EE" b="1" dirty="0">
                <a:solidFill>
                  <a:srgbClr val="000000"/>
                </a:solidFill>
              </a:rPr>
              <a:t>Veebileht</a:t>
            </a:r>
          </a:p>
          <a:p>
            <a:pPr marL="0" lvl="0" indent="0" algn="l" rtl="0">
              <a:spcBef>
                <a:spcPts val="1600"/>
              </a:spcBef>
              <a:spcAft>
                <a:spcPts val="0"/>
              </a:spcAft>
              <a:buNone/>
            </a:pPr>
            <a:r>
              <a:rPr lang="et-EE" sz="1400" dirty="0">
                <a:solidFill>
                  <a:srgbClr val="000000"/>
                </a:solidFill>
              </a:rPr>
              <a:t>Võiks valmida kiiremas korras ning sisaldada kõigi toodete</a:t>
            </a:r>
          </a:p>
          <a:p>
            <a:pPr marL="0" lvl="0" indent="0" algn="l" rtl="0">
              <a:spcBef>
                <a:spcPts val="1600"/>
              </a:spcBef>
              <a:spcAft>
                <a:spcPts val="0"/>
              </a:spcAft>
              <a:buNone/>
            </a:pPr>
            <a:r>
              <a:rPr lang="et-EE" sz="1400" dirty="0">
                <a:solidFill>
                  <a:srgbClr val="000000"/>
                </a:solidFill>
              </a:rPr>
              <a:t>hindasid ning pilte</a:t>
            </a:r>
            <a:endParaRPr lang="et-EE" dirty="0">
              <a:solidFill>
                <a:srgbClr val="000000"/>
              </a:solidFill>
            </a:endParaRPr>
          </a:p>
          <a:p>
            <a:pPr marL="0" lvl="0" indent="0" algn="l" rtl="0">
              <a:spcBef>
                <a:spcPts val="1600"/>
              </a:spcBef>
              <a:spcAft>
                <a:spcPts val="0"/>
              </a:spcAft>
              <a:buNone/>
            </a:pPr>
            <a:r>
              <a:rPr lang="et-EE" dirty="0"/>
              <a:t>    </a:t>
            </a:r>
            <a:r>
              <a:rPr lang="et-EE" b="1" dirty="0">
                <a:solidFill>
                  <a:srgbClr val="000000"/>
                </a:solidFill>
              </a:rPr>
              <a:t>Toodete kogus</a:t>
            </a:r>
          </a:p>
          <a:p>
            <a:pPr marL="0" lvl="0" indent="0" algn="l" rtl="0">
              <a:spcBef>
                <a:spcPts val="1600"/>
              </a:spcBef>
              <a:spcAft>
                <a:spcPts val="0"/>
              </a:spcAft>
              <a:buNone/>
            </a:pPr>
            <a:r>
              <a:rPr lang="et-EE" sz="1400" dirty="0">
                <a:solidFill>
                  <a:srgbClr val="000000"/>
                </a:solidFill>
              </a:rPr>
              <a:t>Hetkel pole liigne ega liiga väike, kuid</a:t>
            </a:r>
          </a:p>
          <a:p>
            <a:pPr marL="0" lvl="0" indent="0" algn="l" rtl="0">
              <a:spcBef>
                <a:spcPts val="1600"/>
              </a:spcBef>
              <a:spcAft>
                <a:spcPts val="0"/>
              </a:spcAft>
              <a:buNone/>
            </a:pPr>
            <a:r>
              <a:rPr lang="et-EE" sz="1400" dirty="0">
                <a:solidFill>
                  <a:srgbClr val="000000"/>
                </a:solidFill>
              </a:rPr>
              <a:t>jälgida võiks tooteid, mida ei osteta</a:t>
            </a:r>
          </a:p>
          <a:p>
            <a:pPr marL="0" lvl="0" indent="0" algn="l" rtl="0">
              <a:spcBef>
                <a:spcPts val="1600"/>
              </a:spcBef>
              <a:spcAft>
                <a:spcPts val="0"/>
              </a:spcAft>
              <a:buNone/>
            </a:pPr>
            <a:r>
              <a:rPr lang="et-EE" dirty="0"/>
              <a:t>     </a:t>
            </a:r>
            <a:r>
              <a:rPr lang="et-EE" b="1" dirty="0">
                <a:solidFill>
                  <a:srgbClr val="000000"/>
                </a:solidFill>
              </a:rPr>
              <a:t>Reklaam</a:t>
            </a:r>
          </a:p>
          <a:p>
            <a:pPr marL="0" lvl="0" indent="0" algn="l" rtl="0">
              <a:spcBef>
                <a:spcPts val="1600"/>
              </a:spcBef>
              <a:spcAft>
                <a:spcPts val="0"/>
              </a:spcAft>
              <a:buNone/>
            </a:pPr>
            <a:r>
              <a:rPr lang="et-EE" sz="1400" dirty="0">
                <a:solidFill>
                  <a:srgbClr val="000000"/>
                </a:solidFill>
              </a:rPr>
              <a:t>näiteks Facebookis, </a:t>
            </a:r>
            <a:r>
              <a:rPr lang="et-EE" sz="1400" dirty="0" err="1">
                <a:solidFill>
                  <a:srgbClr val="000000"/>
                </a:solidFill>
              </a:rPr>
              <a:t>Instagramis</a:t>
            </a:r>
            <a:endParaRPr lang="et-EE" sz="1400" dirty="0">
              <a:solidFill>
                <a:srgbClr val="000000"/>
              </a:solidFill>
            </a:endParaRPr>
          </a:p>
          <a:p>
            <a:pPr marL="0" lvl="0" indent="0" algn="l" rtl="0">
              <a:spcBef>
                <a:spcPts val="1600"/>
              </a:spcBef>
              <a:spcAft>
                <a:spcPts val="1600"/>
              </a:spcAft>
              <a:buNone/>
            </a:pPr>
            <a:r>
              <a:rPr lang="et-EE" dirty="0"/>
              <a:t>    </a:t>
            </a:r>
            <a:r>
              <a:rPr lang="et-EE" b="1" dirty="0">
                <a:solidFill>
                  <a:srgbClr val="000000"/>
                </a:solidFill>
              </a:rPr>
              <a:t>  Osavõtt laatadel ja üritustel </a:t>
            </a:r>
          </a:p>
        </p:txBody>
      </p:sp>
      <p:pic>
        <p:nvPicPr>
          <p:cNvPr id="71" name="Google Shape;71;p15"/>
          <p:cNvPicPr preferRelativeResize="0"/>
          <p:nvPr/>
        </p:nvPicPr>
        <p:blipFill>
          <a:blip r:embed="rId3">
            <a:alphaModFix/>
          </a:blip>
          <a:stretch>
            <a:fillRect/>
          </a:stretch>
        </p:blipFill>
        <p:spPr>
          <a:xfrm>
            <a:off x="6598800" y="160750"/>
            <a:ext cx="2439076" cy="1829299"/>
          </a:xfrm>
          <a:prstGeom prst="rect">
            <a:avLst/>
          </a:prstGeom>
          <a:noFill/>
          <a:ln>
            <a:noFill/>
          </a:ln>
        </p:spPr>
      </p:pic>
      <p:pic>
        <p:nvPicPr>
          <p:cNvPr id="72" name="Google Shape;72;p15"/>
          <p:cNvPicPr preferRelativeResize="0"/>
          <p:nvPr/>
        </p:nvPicPr>
        <p:blipFill>
          <a:blip r:embed="rId4">
            <a:alphaModFix/>
          </a:blip>
          <a:stretch>
            <a:fillRect/>
          </a:stretch>
        </p:blipFill>
        <p:spPr>
          <a:xfrm>
            <a:off x="4697725" y="1990052"/>
            <a:ext cx="2084449" cy="1563348"/>
          </a:xfrm>
          <a:prstGeom prst="rect">
            <a:avLst/>
          </a:prstGeom>
          <a:noFill/>
          <a:ln>
            <a:noFill/>
          </a:ln>
        </p:spPr>
      </p:pic>
      <p:pic>
        <p:nvPicPr>
          <p:cNvPr id="73" name="Google Shape;73;p15"/>
          <p:cNvPicPr preferRelativeResize="0"/>
          <p:nvPr/>
        </p:nvPicPr>
        <p:blipFill>
          <a:blip r:embed="rId5">
            <a:alphaModFix/>
          </a:blip>
          <a:stretch>
            <a:fillRect/>
          </a:stretch>
        </p:blipFill>
        <p:spPr>
          <a:xfrm>
            <a:off x="6953425" y="3470782"/>
            <a:ext cx="2084449" cy="15633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1099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Visioon missioon ja väärtused</a:t>
            </a:r>
            <a:endParaRPr/>
          </a:p>
        </p:txBody>
      </p:sp>
      <p:sp>
        <p:nvSpPr>
          <p:cNvPr id="79" name="Google Shape;79;p16"/>
          <p:cNvSpPr txBox="1">
            <a:spLocks noGrp="1"/>
          </p:cNvSpPr>
          <p:nvPr>
            <p:ph type="body" idx="1"/>
          </p:nvPr>
        </p:nvSpPr>
        <p:spPr>
          <a:xfrm>
            <a:off x="311700" y="83702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   </a:t>
            </a:r>
            <a:r>
              <a:rPr lang="et-EE" b="1" dirty="0">
                <a:solidFill>
                  <a:srgbClr val="000000"/>
                </a:solidFill>
              </a:rPr>
              <a:t>Visioon</a:t>
            </a:r>
            <a:r>
              <a:rPr lang="et-EE" dirty="0"/>
              <a:t> </a:t>
            </a:r>
          </a:p>
          <a:p>
            <a:pPr marL="0" lvl="0" indent="0" algn="l" rtl="0">
              <a:spcBef>
                <a:spcPts val="1600"/>
              </a:spcBef>
              <a:spcAft>
                <a:spcPts val="0"/>
              </a:spcAft>
              <a:buNone/>
            </a:pPr>
            <a:r>
              <a:rPr lang="et-EE" sz="1400" dirty="0">
                <a:solidFill>
                  <a:srgbClr val="000000"/>
                </a:solidFill>
              </a:rPr>
              <a:t>Meie visioon on innustada ja inspireerida linnainimesi läbi Läänemaa maitsete elamuse. Väärtustame kvaliteetset ja kohalikku üle välismaise toodangu, pakume tarbijale võimaluse osa saada kohalikust maitsest ja tunda ennast </a:t>
            </a:r>
            <a:r>
              <a:rPr lang="et-EE" sz="1400" dirty="0" err="1">
                <a:solidFill>
                  <a:srgbClr val="000000"/>
                </a:solidFill>
              </a:rPr>
              <a:t>läänemaalasena</a:t>
            </a:r>
            <a:r>
              <a:rPr lang="et-EE" sz="1400" dirty="0">
                <a:solidFill>
                  <a:srgbClr val="000000"/>
                </a:solidFill>
              </a:rPr>
              <a:t>.</a:t>
            </a:r>
          </a:p>
          <a:p>
            <a:pPr marL="0" lvl="0" indent="0" algn="l" rtl="0">
              <a:spcBef>
                <a:spcPts val="1600"/>
              </a:spcBef>
              <a:spcAft>
                <a:spcPts val="0"/>
              </a:spcAft>
              <a:buNone/>
            </a:pPr>
            <a:r>
              <a:rPr lang="et-EE" dirty="0"/>
              <a:t>    </a:t>
            </a:r>
            <a:r>
              <a:rPr lang="et-EE" b="1" dirty="0">
                <a:solidFill>
                  <a:srgbClr val="000000"/>
                </a:solidFill>
              </a:rPr>
              <a:t>Missioon</a:t>
            </a:r>
          </a:p>
          <a:p>
            <a:pPr marL="0" lvl="0" indent="0" algn="l" rtl="0">
              <a:spcBef>
                <a:spcPts val="1600"/>
              </a:spcBef>
              <a:spcAft>
                <a:spcPts val="0"/>
              </a:spcAft>
              <a:buNone/>
            </a:pPr>
            <a:r>
              <a:rPr lang="et-EE" sz="1400" dirty="0">
                <a:solidFill>
                  <a:srgbClr val="000000"/>
                </a:solidFill>
              </a:rPr>
              <a:t>Meil on kodune  ja hubane ettevõte, mis toodab Läänemaa  kohalikust ja käsitsi korjatud toorainest erinevaid maitseelamusi.  </a:t>
            </a:r>
            <a:endParaRPr lang="et-EE" dirty="0">
              <a:solidFill>
                <a:srgbClr val="000000"/>
              </a:solidFill>
            </a:endParaRPr>
          </a:p>
          <a:p>
            <a:pPr marL="0" lvl="0" indent="0" algn="l" rtl="0">
              <a:spcBef>
                <a:spcPts val="0"/>
              </a:spcBef>
              <a:spcAft>
                <a:spcPts val="0"/>
              </a:spcAft>
              <a:buNone/>
            </a:pPr>
            <a:r>
              <a:rPr lang="et-EE" dirty="0"/>
              <a:t>     </a:t>
            </a:r>
          </a:p>
          <a:p>
            <a:pPr marL="0" lvl="0" indent="0" algn="l" rtl="0">
              <a:spcBef>
                <a:spcPts val="1600"/>
              </a:spcBef>
              <a:spcAft>
                <a:spcPts val="0"/>
              </a:spcAft>
              <a:buNone/>
            </a:pPr>
            <a:r>
              <a:rPr lang="et-EE" dirty="0"/>
              <a:t>     </a:t>
            </a:r>
            <a:r>
              <a:rPr lang="et-EE" b="1" dirty="0">
                <a:solidFill>
                  <a:srgbClr val="000000"/>
                </a:solidFill>
              </a:rPr>
              <a:t>Väärtused</a:t>
            </a:r>
          </a:p>
          <a:p>
            <a:pPr marL="0" lvl="0" indent="0" algn="l" rtl="0">
              <a:spcBef>
                <a:spcPts val="1600"/>
              </a:spcBef>
              <a:spcAft>
                <a:spcPts val="0"/>
              </a:spcAft>
              <a:buNone/>
            </a:pPr>
            <a:r>
              <a:rPr lang="et-EE" sz="1400" dirty="0">
                <a:solidFill>
                  <a:srgbClr val="000000"/>
                </a:solidFill>
              </a:rPr>
              <a:t>Kvaliteetne ja Läänemaine toodang, olla uudne ning ei karda teistsugust.</a:t>
            </a:r>
          </a:p>
          <a:p>
            <a:pPr marL="0" lvl="0" indent="0" algn="l" rtl="0">
              <a:spcBef>
                <a:spcPts val="0"/>
              </a:spcBef>
              <a:spcAft>
                <a:spcPts val="1600"/>
              </a:spcAft>
              <a:buNone/>
            </a:pPr>
            <a:endParaRPr dirty="0"/>
          </a:p>
        </p:txBody>
      </p:sp>
      <p:pic>
        <p:nvPicPr>
          <p:cNvPr id="80" name="Google Shape;80;p16"/>
          <p:cNvPicPr preferRelativeResize="0"/>
          <p:nvPr/>
        </p:nvPicPr>
        <p:blipFill>
          <a:blip r:embed="rId3">
            <a:alphaModFix/>
          </a:blip>
          <a:stretch>
            <a:fillRect/>
          </a:stretch>
        </p:blipFill>
        <p:spPr>
          <a:xfrm>
            <a:off x="6949450" y="109975"/>
            <a:ext cx="1968050" cy="1309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Piirkonna eripära</a:t>
            </a:r>
            <a:endParaRPr/>
          </a:p>
        </p:txBody>
      </p:sp>
      <p:sp>
        <p:nvSpPr>
          <p:cNvPr id="86" name="Google Shape;86;p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     </a:t>
            </a:r>
            <a:endParaRPr dirty="0"/>
          </a:p>
          <a:p>
            <a:pPr marL="0" lvl="0" indent="0" algn="l" rtl="0">
              <a:spcBef>
                <a:spcPts val="1600"/>
              </a:spcBef>
              <a:spcAft>
                <a:spcPts val="0"/>
              </a:spcAft>
              <a:buNone/>
            </a:pPr>
            <a:r>
              <a:rPr lang="en-GB" dirty="0"/>
              <a:t>    </a:t>
            </a:r>
            <a:r>
              <a:rPr lang="en-GB" dirty="0">
                <a:solidFill>
                  <a:srgbClr val="000000"/>
                </a:solidFill>
              </a:rPr>
              <a:t> </a:t>
            </a:r>
            <a:r>
              <a:rPr lang="en-GB" b="1" dirty="0" err="1">
                <a:solidFill>
                  <a:srgbClr val="000000"/>
                </a:solidFill>
              </a:rPr>
              <a:t>Kadakas</a:t>
            </a:r>
            <a:endParaRPr b="1" dirty="0">
              <a:solidFill>
                <a:srgbClr val="000000"/>
              </a:solidFill>
            </a:endParaRPr>
          </a:p>
          <a:p>
            <a:pPr marL="0" lvl="0" indent="0" algn="l" rtl="0">
              <a:spcBef>
                <a:spcPts val="1600"/>
              </a:spcBef>
              <a:spcAft>
                <a:spcPts val="0"/>
              </a:spcAft>
              <a:buNone/>
            </a:pPr>
            <a:r>
              <a:rPr lang="en-GB" dirty="0"/>
              <a:t> </a:t>
            </a:r>
            <a:endParaRPr dirty="0"/>
          </a:p>
          <a:p>
            <a:pPr marL="0" lvl="0" indent="0" algn="l" rtl="0">
              <a:spcBef>
                <a:spcPts val="1600"/>
              </a:spcBef>
              <a:spcAft>
                <a:spcPts val="0"/>
              </a:spcAft>
              <a:buNone/>
            </a:pPr>
            <a:r>
              <a:rPr lang="en-GB" dirty="0"/>
              <a:t>      </a:t>
            </a:r>
            <a:r>
              <a:rPr lang="en-GB" b="1" dirty="0">
                <a:solidFill>
                  <a:srgbClr val="000000"/>
                </a:solidFill>
              </a:rPr>
              <a:t>Must</a:t>
            </a:r>
            <a:r>
              <a:rPr lang="et-EE" b="1" dirty="0">
                <a:solidFill>
                  <a:srgbClr val="000000"/>
                </a:solidFill>
              </a:rPr>
              <a:t> </a:t>
            </a:r>
            <a:r>
              <a:rPr lang="en-GB" b="1" dirty="0" err="1">
                <a:solidFill>
                  <a:srgbClr val="000000"/>
                </a:solidFill>
              </a:rPr>
              <a:t>leeder</a:t>
            </a:r>
            <a:endParaRPr b="1" dirty="0">
              <a:solidFill>
                <a:srgbClr val="000000"/>
              </a:solidFill>
            </a:endParaRPr>
          </a:p>
          <a:p>
            <a:pPr marL="0" lvl="0" indent="0" algn="l" rtl="0">
              <a:spcBef>
                <a:spcPts val="1600"/>
              </a:spcBef>
              <a:spcAft>
                <a:spcPts val="0"/>
              </a:spcAft>
              <a:buNone/>
            </a:pPr>
            <a:r>
              <a:rPr lang="en-GB" b="1" dirty="0">
                <a:solidFill>
                  <a:srgbClr val="000000"/>
                </a:solidFill>
              </a:rPr>
              <a:t> </a:t>
            </a:r>
            <a:endParaRPr b="1" dirty="0">
              <a:solidFill>
                <a:srgbClr val="000000"/>
              </a:solidFill>
            </a:endParaRPr>
          </a:p>
          <a:p>
            <a:pPr marL="0" lvl="0" indent="0" algn="l" rtl="0">
              <a:spcBef>
                <a:spcPts val="1600"/>
              </a:spcBef>
              <a:spcAft>
                <a:spcPts val="1600"/>
              </a:spcAft>
              <a:buNone/>
            </a:pPr>
            <a:r>
              <a:rPr lang="en-GB" b="1" dirty="0">
                <a:solidFill>
                  <a:srgbClr val="000000"/>
                </a:solidFill>
              </a:rPr>
              <a:t>       </a:t>
            </a:r>
            <a:r>
              <a:rPr lang="et-EE" b="1" dirty="0">
                <a:solidFill>
                  <a:srgbClr val="000000"/>
                </a:solidFill>
              </a:rPr>
              <a:t>Ilus loodus ja vaikus</a:t>
            </a:r>
          </a:p>
        </p:txBody>
      </p:sp>
      <p:pic>
        <p:nvPicPr>
          <p:cNvPr id="87" name="Google Shape;87;p17"/>
          <p:cNvPicPr preferRelativeResize="0"/>
          <p:nvPr/>
        </p:nvPicPr>
        <p:blipFill>
          <a:blip r:embed="rId3">
            <a:alphaModFix/>
          </a:blip>
          <a:stretch>
            <a:fillRect/>
          </a:stretch>
        </p:blipFill>
        <p:spPr>
          <a:xfrm>
            <a:off x="6296074" y="292862"/>
            <a:ext cx="2847928" cy="1884823"/>
          </a:xfrm>
          <a:prstGeom prst="rect">
            <a:avLst/>
          </a:prstGeom>
          <a:noFill/>
          <a:ln>
            <a:noFill/>
          </a:ln>
        </p:spPr>
      </p:pic>
      <p:pic>
        <p:nvPicPr>
          <p:cNvPr id="88" name="Google Shape;88;p17"/>
          <p:cNvPicPr preferRelativeResize="0"/>
          <p:nvPr/>
        </p:nvPicPr>
        <p:blipFill>
          <a:blip r:embed="rId4">
            <a:alphaModFix/>
          </a:blip>
          <a:stretch>
            <a:fillRect/>
          </a:stretch>
        </p:blipFill>
        <p:spPr>
          <a:xfrm>
            <a:off x="5184788" y="2991188"/>
            <a:ext cx="2714625" cy="1685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Uus toode ja teenus</a:t>
            </a:r>
            <a:endParaRPr/>
          </a:p>
        </p:txBody>
      </p:sp>
      <p:sp>
        <p:nvSpPr>
          <p:cNvPr id="94" name="Google Shape;94;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GB" b="1">
                <a:solidFill>
                  <a:srgbClr val="000000"/>
                </a:solidFill>
              </a:rPr>
              <a:t>Hooajalised</a:t>
            </a:r>
            <a:endParaRPr b="1">
              <a:solidFill>
                <a:srgbClr val="000000"/>
              </a:solidFill>
            </a:endParaRPr>
          </a:p>
          <a:p>
            <a:pPr marL="457200" lvl="0" indent="-342900" algn="l" rtl="0">
              <a:spcBef>
                <a:spcPts val="0"/>
              </a:spcBef>
              <a:spcAft>
                <a:spcPts val="0"/>
              </a:spcAft>
              <a:buClr>
                <a:srgbClr val="000000"/>
              </a:buClr>
              <a:buSzPts val="1800"/>
              <a:buAutoNum type="arabicPeriod"/>
            </a:pPr>
            <a:r>
              <a:rPr lang="en-GB">
                <a:solidFill>
                  <a:srgbClr val="000000"/>
                </a:solidFill>
              </a:rPr>
              <a:t>Talvised: Tee, glögi</a:t>
            </a:r>
            <a:endParaRPr>
              <a:solidFill>
                <a:srgbClr val="000000"/>
              </a:solidFill>
            </a:endParaRPr>
          </a:p>
          <a:p>
            <a:pPr marL="457200" lvl="0" indent="-342900" algn="l" rtl="0">
              <a:spcBef>
                <a:spcPts val="0"/>
              </a:spcBef>
              <a:spcAft>
                <a:spcPts val="0"/>
              </a:spcAft>
              <a:buClr>
                <a:srgbClr val="000000"/>
              </a:buClr>
              <a:buSzPts val="1800"/>
              <a:buAutoNum type="arabicPeriod"/>
            </a:pPr>
            <a:r>
              <a:rPr lang="en-GB">
                <a:solidFill>
                  <a:srgbClr val="000000"/>
                </a:solidFill>
              </a:rPr>
              <a:t>Suvised: Jäätee, jäätis</a:t>
            </a:r>
            <a:endParaRPr>
              <a:solidFill>
                <a:srgbClr val="000000"/>
              </a:solidFill>
            </a:endParaRPr>
          </a:p>
          <a:p>
            <a:pPr marL="914400" lvl="0" indent="0" algn="l" rtl="0">
              <a:spcBef>
                <a:spcPts val="1600"/>
              </a:spcBef>
              <a:spcAft>
                <a:spcPts val="0"/>
              </a:spcAft>
              <a:buNone/>
            </a:pPr>
            <a:endParaRPr/>
          </a:p>
          <a:p>
            <a:pPr marL="457200" lvl="0" indent="-342900" algn="l" rtl="0">
              <a:spcBef>
                <a:spcPts val="1600"/>
              </a:spcBef>
              <a:spcAft>
                <a:spcPts val="0"/>
              </a:spcAft>
              <a:buSzPts val="1800"/>
              <a:buChar char="●"/>
            </a:pPr>
            <a:r>
              <a:rPr lang="en-GB" b="1">
                <a:solidFill>
                  <a:srgbClr val="000000"/>
                </a:solidFill>
              </a:rPr>
              <a:t>Mittehooajalised:</a:t>
            </a:r>
            <a:r>
              <a:rPr lang="en-GB"/>
              <a:t> </a:t>
            </a:r>
            <a:r>
              <a:rPr lang="en-GB">
                <a:solidFill>
                  <a:srgbClr val="000000"/>
                </a:solidFill>
              </a:rPr>
              <a:t>Kadaka pulgakomm</a:t>
            </a:r>
            <a:endParaRPr>
              <a:solidFill>
                <a:srgbClr val="000000"/>
              </a:solidFill>
            </a:endParaRPr>
          </a:p>
          <a:p>
            <a:pPr marL="1371600" lvl="0" indent="0" algn="l" rtl="0">
              <a:spcBef>
                <a:spcPts val="1600"/>
              </a:spcBef>
              <a:spcAft>
                <a:spcPts val="0"/>
              </a:spcAft>
              <a:buNone/>
            </a:pPr>
            <a:endParaRPr/>
          </a:p>
          <a:p>
            <a:pPr marL="457200" lvl="0" indent="-342900" algn="l" rtl="0">
              <a:spcBef>
                <a:spcPts val="1600"/>
              </a:spcBef>
              <a:spcAft>
                <a:spcPts val="0"/>
              </a:spcAft>
              <a:buClr>
                <a:srgbClr val="000000"/>
              </a:buClr>
              <a:buSzPts val="1800"/>
              <a:buChar char="●"/>
            </a:pPr>
            <a:r>
              <a:rPr lang="en-GB" b="1">
                <a:solidFill>
                  <a:srgbClr val="000000"/>
                </a:solidFill>
              </a:rPr>
              <a:t>Teenused:</a:t>
            </a:r>
            <a:r>
              <a:rPr lang="en-GB">
                <a:solidFill>
                  <a:srgbClr val="000000"/>
                </a:solidFill>
              </a:rPr>
              <a:t> Kitsepiima lüpsmine, kokakursused</a:t>
            </a:r>
            <a:endParaRPr>
              <a:solidFill>
                <a:srgbClr val="000000"/>
              </a:solidFill>
            </a:endParaRPr>
          </a:p>
          <a:p>
            <a:pPr marL="457200" lvl="0" indent="0" algn="l" rtl="0">
              <a:spcBef>
                <a:spcPts val="1600"/>
              </a:spcBef>
              <a:spcAft>
                <a:spcPts val="0"/>
              </a:spcAft>
              <a:buNone/>
            </a:pPr>
            <a:endParaRPr/>
          </a:p>
          <a:p>
            <a:pPr marL="0" lvl="0" indent="0" algn="l" rtl="0">
              <a:spcBef>
                <a:spcPts val="1600"/>
              </a:spcBef>
              <a:spcAft>
                <a:spcPts val="0"/>
              </a:spcAft>
              <a:buNone/>
            </a:pPr>
            <a:r>
              <a:rPr lang="en-GB"/>
              <a:t>        </a:t>
            </a:r>
            <a:endParaRPr/>
          </a:p>
          <a:p>
            <a:pPr marL="0" lvl="0" indent="0" algn="l" rtl="0">
              <a:spcBef>
                <a:spcPts val="1600"/>
              </a:spcBef>
              <a:spcAft>
                <a:spcPts val="0"/>
              </a:spcAft>
              <a:buNone/>
            </a:pPr>
            <a:endParaRPr/>
          </a:p>
          <a:p>
            <a:pPr marL="0" lvl="0" indent="0" algn="l" rtl="0">
              <a:spcBef>
                <a:spcPts val="1600"/>
              </a:spcBef>
              <a:spcAft>
                <a:spcPts val="0"/>
              </a:spcAft>
              <a:buNone/>
            </a:pPr>
            <a:r>
              <a:rPr lang="en-GB"/>
              <a:t>    </a:t>
            </a:r>
            <a:endParaRPr/>
          </a:p>
          <a:p>
            <a:pPr marL="0" lvl="0" indent="0" algn="l" rtl="0">
              <a:spcBef>
                <a:spcPts val="1600"/>
              </a:spcBef>
              <a:spcAft>
                <a:spcPts val="0"/>
              </a:spcAft>
              <a:buNone/>
            </a:pPr>
            <a:r>
              <a:rPr lang="en-GB"/>
              <a:t>    </a:t>
            </a:r>
            <a:endParaRPr/>
          </a:p>
          <a:p>
            <a:pPr marL="0" lvl="0" indent="0" algn="l" rtl="0">
              <a:spcBef>
                <a:spcPts val="1600"/>
              </a:spcBef>
              <a:spcAft>
                <a:spcPts val="1600"/>
              </a:spcAft>
              <a:buNone/>
            </a:pPr>
            <a:r>
              <a:rPr lang="en-GB"/>
              <a:t>  </a:t>
            </a:r>
            <a:endParaRPr/>
          </a:p>
        </p:txBody>
      </p:sp>
      <p:pic>
        <p:nvPicPr>
          <p:cNvPr id="95" name="Google Shape;95;p18"/>
          <p:cNvPicPr preferRelativeResize="0"/>
          <p:nvPr/>
        </p:nvPicPr>
        <p:blipFill>
          <a:blip r:embed="rId3">
            <a:alphaModFix/>
          </a:blip>
          <a:stretch>
            <a:fillRect/>
          </a:stretch>
        </p:blipFill>
        <p:spPr>
          <a:xfrm>
            <a:off x="6903250" y="2037650"/>
            <a:ext cx="2175850" cy="2895125"/>
          </a:xfrm>
          <a:prstGeom prst="rect">
            <a:avLst/>
          </a:prstGeom>
          <a:noFill/>
          <a:ln>
            <a:noFill/>
          </a:ln>
        </p:spPr>
      </p:pic>
      <p:pic>
        <p:nvPicPr>
          <p:cNvPr id="96" name="Google Shape;96;p18"/>
          <p:cNvPicPr preferRelativeResize="0"/>
          <p:nvPr/>
        </p:nvPicPr>
        <p:blipFill>
          <a:blip r:embed="rId4">
            <a:alphaModFix/>
          </a:blip>
          <a:stretch>
            <a:fillRect/>
          </a:stretch>
        </p:blipFill>
        <p:spPr>
          <a:xfrm>
            <a:off x="4720275" y="88450"/>
            <a:ext cx="2069600" cy="2753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Kokakursused</a:t>
            </a:r>
            <a:endParaRPr/>
          </a:p>
        </p:txBody>
      </p:sp>
      <p:sp>
        <p:nvSpPr>
          <p:cNvPr id="102" name="Google Shape;102;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000000"/>
                </a:solidFill>
              </a:rPr>
              <a:t> </a:t>
            </a:r>
            <a:r>
              <a:rPr lang="et-EE" b="1" dirty="0">
                <a:solidFill>
                  <a:srgbClr val="000000"/>
                </a:solidFill>
              </a:rPr>
              <a:t>Kokakursused kohalikust toorainest</a:t>
            </a:r>
            <a:r>
              <a:rPr lang="et-EE" dirty="0">
                <a:solidFill>
                  <a:srgbClr val="000000"/>
                </a:solidFill>
              </a:rPr>
              <a:t> </a:t>
            </a:r>
          </a:p>
          <a:p>
            <a:pPr marL="0" lvl="0" indent="0" algn="l" rtl="0">
              <a:spcBef>
                <a:spcPts val="0"/>
              </a:spcBef>
              <a:spcAft>
                <a:spcPts val="0"/>
              </a:spcAft>
              <a:buNone/>
            </a:pPr>
            <a:endParaRPr lang="et-EE" dirty="0">
              <a:solidFill>
                <a:srgbClr val="000000"/>
              </a:solidFill>
            </a:endParaRPr>
          </a:p>
          <a:p>
            <a:pPr marL="0" lvl="0" indent="0" algn="l" rtl="0">
              <a:spcBef>
                <a:spcPts val="0"/>
              </a:spcBef>
              <a:spcAft>
                <a:spcPts val="0"/>
              </a:spcAft>
              <a:buNone/>
            </a:pPr>
            <a:r>
              <a:rPr lang="et-EE" u="sng" dirty="0">
                <a:solidFill>
                  <a:srgbClr val="000000"/>
                </a:solidFill>
              </a:rPr>
              <a:t>Kõigis olukordades on tooraine sisse arvestatud</a:t>
            </a:r>
          </a:p>
          <a:p>
            <a:pPr marL="0" lvl="0" indent="0" algn="l" rtl="0">
              <a:spcBef>
                <a:spcPts val="0"/>
              </a:spcBef>
              <a:spcAft>
                <a:spcPts val="0"/>
              </a:spcAft>
              <a:buNone/>
            </a:pPr>
            <a:endParaRPr lang="et-EE" dirty="0">
              <a:solidFill>
                <a:srgbClr val="000000"/>
              </a:solidFill>
            </a:endParaRPr>
          </a:p>
          <a:p>
            <a:pPr marL="0" lvl="0" indent="0" algn="l" rtl="0">
              <a:spcBef>
                <a:spcPts val="0"/>
              </a:spcBef>
              <a:spcAft>
                <a:spcPts val="0"/>
              </a:spcAft>
              <a:buNone/>
            </a:pPr>
            <a:r>
              <a:rPr lang="et-EE" dirty="0">
                <a:solidFill>
                  <a:srgbClr val="000000"/>
                </a:solidFill>
              </a:rPr>
              <a:t>25  eurot inimene</a:t>
            </a:r>
          </a:p>
          <a:p>
            <a:pPr marL="0" lvl="0" indent="0" algn="l" rtl="0">
              <a:spcBef>
                <a:spcPts val="0"/>
              </a:spcBef>
              <a:spcAft>
                <a:spcPts val="0"/>
              </a:spcAft>
              <a:buNone/>
            </a:pPr>
            <a:endParaRPr lang="et-EE" dirty="0">
              <a:solidFill>
                <a:srgbClr val="000000"/>
              </a:solidFill>
            </a:endParaRPr>
          </a:p>
          <a:p>
            <a:pPr marL="0" lvl="0" indent="0" algn="l" rtl="0">
              <a:spcBef>
                <a:spcPts val="0"/>
              </a:spcBef>
              <a:spcAft>
                <a:spcPts val="0"/>
              </a:spcAft>
              <a:buNone/>
            </a:pPr>
            <a:r>
              <a:rPr lang="et-EE" dirty="0">
                <a:solidFill>
                  <a:srgbClr val="000000"/>
                </a:solidFill>
              </a:rPr>
              <a:t>pere 3-4 liiget; 40 eurot </a:t>
            </a:r>
          </a:p>
          <a:p>
            <a:pPr marL="0" lvl="0" indent="0" algn="l" rtl="0">
              <a:spcBef>
                <a:spcPts val="0"/>
              </a:spcBef>
              <a:spcAft>
                <a:spcPts val="0"/>
              </a:spcAft>
              <a:buNone/>
            </a:pPr>
            <a:endParaRPr lang="et-EE" dirty="0">
              <a:solidFill>
                <a:srgbClr val="000000"/>
              </a:solidFill>
            </a:endParaRPr>
          </a:p>
          <a:p>
            <a:pPr marL="0" lvl="0" indent="0" algn="l" rtl="0">
              <a:spcBef>
                <a:spcPts val="0"/>
              </a:spcBef>
              <a:spcAft>
                <a:spcPts val="0"/>
              </a:spcAft>
              <a:buNone/>
            </a:pPr>
            <a:r>
              <a:rPr lang="et-EE" dirty="0">
                <a:solidFill>
                  <a:srgbClr val="000000"/>
                </a:solidFill>
              </a:rPr>
              <a:t>10 liiget ehk sünnipäevaks 200 eurot koos toorainega</a:t>
            </a:r>
          </a:p>
          <a:p>
            <a:pPr marL="0" lvl="0" indent="0" algn="l" rtl="0">
              <a:spcBef>
                <a:spcPts val="0"/>
              </a:spcBef>
              <a:spcAft>
                <a:spcPts val="1600"/>
              </a:spcAft>
              <a:buNone/>
            </a:pPr>
            <a:endParaRPr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10692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Persoona</a:t>
            </a:r>
            <a:endParaRPr/>
          </a:p>
        </p:txBody>
      </p:sp>
      <p:sp>
        <p:nvSpPr>
          <p:cNvPr id="108" name="Google Shape;108;p20"/>
          <p:cNvSpPr txBox="1">
            <a:spLocks noGrp="1"/>
          </p:cNvSpPr>
          <p:nvPr>
            <p:ph type="body" idx="1"/>
          </p:nvPr>
        </p:nvSpPr>
        <p:spPr>
          <a:xfrm>
            <a:off x="311700" y="819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EE" dirty="0">
                <a:solidFill>
                  <a:srgbClr val="000000"/>
                </a:solidFill>
              </a:rPr>
              <a:t>Nimi: Lauri </a:t>
            </a:r>
            <a:r>
              <a:rPr lang="et-EE" dirty="0" err="1">
                <a:solidFill>
                  <a:srgbClr val="000000"/>
                </a:solidFill>
              </a:rPr>
              <a:t>Nämi</a:t>
            </a:r>
            <a:endParaRPr lang="et-EE" dirty="0">
              <a:solidFill>
                <a:srgbClr val="000000"/>
              </a:solidFill>
            </a:endParaRPr>
          </a:p>
          <a:p>
            <a:pPr marL="0" lvl="0" indent="0" algn="l" rtl="0">
              <a:spcBef>
                <a:spcPts val="1600"/>
              </a:spcBef>
              <a:spcAft>
                <a:spcPts val="0"/>
              </a:spcAft>
              <a:buNone/>
            </a:pPr>
            <a:r>
              <a:rPr lang="et-EE" dirty="0">
                <a:solidFill>
                  <a:srgbClr val="000000"/>
                </a:solidFill>
              </a:rPr>
              <a:t>Vanus: 35</a:t>
            </a:r>
          </a:p>
          <a:p>
            <a:pPr marL="0" lvl="0" indent="0" algn="l" rtl="0">
              <a:spcBef>
                <a:spcPts val="1600"/>
              </a:spcBef>
              <a:spcAft>
                <a:spcPts val="0"/>
              </a:spcAft>
              <a:buNone/>
            </a:pPr>
            <a:r>
              <a:rPr lang="et-EE" dirty="0">
                <a:solidFill>
                  <a:srgbClr val="000000"/>
                </a:solidFill>
              </a:rPr>
              <a:t>Elukoht: Haapsalu külje all</a:t>
            </a:r>
          </a:p>
          <a:p>
            <a:pPr marL="0" lvl="0" indent="0" algn="l" rtl="0">
              <a:spcBef>
                <a:spcPts val="1600"/>
              </a:spcBef>
              <a:spcAft>
                <a:spcPts val="0"/>
              </a:spcAft>
              <a:buNone/>
            </a:pPr>
            <a:r>
              <a:rPr lang="et-EE" dirty="0">
                <a:solidFill>
                  <a:srgbClr val="000000"/>
                </a:solidFill>
              </a:rPr>
              <a:t>Hobid: Tegeleb raskejõustikuga</a:t>
            </a:r>
          </a:p>
          <a:p>
            <a:pPr marL="0" lvl="0" indent="0" algn="l" rtl="0">
              <a:spcBef>
                <a:spcPts val="1600"/>
              </a:spcBef>
              <a:spcAft>
                <a:spcPts val="0"/>
              </a:spcAft>
              <a:buNone/>
            </a:pPr>
            <a:r>
              <a:rPr lang="et-EE" dirty="0">
                <a:solidFill>
                  <a:srgbClr val="000000"/>
                </a:solidFill>
              </a:rPr>
              <a:t>Toidu tava: On nõus sööma kõike, mis on värske ning vajab palju liha</a:t>
            </a:r>
          </a:p>
          <a:p>
            <a:pPr marL="0" lvl="0" indent="0" algn="l" rtl="0">
              <a:spcBef>
                <a:spcPts val="1600"/>
              </a:spcBef>
              <a:spcAft>
                <a:spcPts val="0"/>
              </a:spcAft>
              <a:buNone/>
            </a:pPr>
            <a:r>
              <a:rPr lang="et-EE" dirty="0">
                <a:solidFill>
                  <a:srgbClr val="000000"/>
                </a:solidFill>
              </a:rPr>
              <a:t>Motivatsioon: Kui oleks kergelt kättesaadav värske toit ja liha</a:t>
            </a:r>
          </a:p>
          <a:p>
            <a:pPr marL="0" lvl="0" indent="0" algn="l" rtl="0">
              <a:spcBef>
                <a:spcPts val="1600"/>
              </a:spcBef>
              <a:spcAft>
                <a:spcPts val="0"/>
              </a:spcAft>
              <a:buNone/>
            </a:pPr>
            <a:r>
              <a:rPr lang="et-EE" dirty="0">
                <a:solidFill>
                  <a:srgbClr val="000000"/>
                </a:solidFill>
              </a:rPr>
              <a:t>Takistus: Pole kuulnud OTT kauplusest ega Tänava talust</a:t>
            </a:r>
          </a:p>
          <a:p>
            <a:pPr marL="0" lvl="0" indent="0" algn="l" rtl="0">
              <a:spcBef>
                <a:spcPts val="1600"/>
              </a:spcBef>
              <a:spcAft>
                <a:spcPts val="1600"/>
              </a:spcAft>
              <a:buNone/>
            </a:pPr>
            <a:endParaRPr dirty="0"/>
          </a:p>
        </p:txBody>
      </p:sp>
      <p:pic>
        <p:nvPicPr>
          <p:cNvPr id="109" name="Google Shape;109;p20"/>
          <p:cNvPicPr preferRelativeResize="0"/>
          <p:nvPr/>
        </p:nvPicPr>
        <p:blipFill>
          <a:blip r:embed="rId3">
            <a:alphaModFix/>
          </a:blip>
          <a:stretch>
            <a:fillRect/>
          </a:stretch>
        </p:blipFill>
        <p:spPr>
          <a:xfrm>
            <a:off x="6938000" y="106925"/>
            <a:ext cx="1780000" cy="2672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Ott kauplus</a:t>
            </a:r>
            <a:endParaRPr/>
          </a:p>
        </p:txBody>
      </p:sp>
      <p:sp>
        <p:nvSpPr>
          <p:cNvPr id="115" name="Google Shape;115;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EE" b="1" dirty="0">
                <a:solidFill>
                  <a:srgbClr val="000000"/>
                </a:solidFill>
              </a:rPr>
              <a:t>Asukoht ja pood</a:t>
            </a:r>
          </a:p>
          <a:p>
            <a:pPr marL="0" lvl="0" indent="0" algn="l" rtl="0">
              <a:spcBef>
                <a:spcPts val="1600"/>
              </a:spcBef>
              <a:spcAft>
                <a:spcPts val="0"/>
              </a:spcAft>
              <a:buNone/>
            </a:pPr>
            <a:r>
              <a:rPr lang="et-EE" dirty="0">
                <a:solidFill>
                  <a:srgbClr val="000000"/>
                </a:solidFill>
              </a:rPr>
              <a:t> On väike ja pole silmapaistev</a:t>
            </a:r>
          </a:p>
          <a:p>
            <a:pPr marL="0" lvl="0" indent="0" algn="l" rtl="0">
              <a:spcBef>
                <a:spcPts val="1600"/>
              </a:spcBef>
              <a:spcAft>
                <a:spcPts val="0"/>
              </a:spcAft>
              <a:buNone/>
            </a:pPr>
            <a:endParaRPr lang="et-EE" dirty="0">
              <a:solidFill>
                <a:srgbClr val="000000"/>
              </a:solidFill>
            </a:endParaRPr>
          </a:p>
          <a:p>
            <a:pPr marL="0" lvl="0" indent="0" algn="l" rtl="0">
              <a:spcBef>
                <a:spcPts val="1600"/>
              </a:spcBef>
              <a:spcAft>
                <a:spcPts val="0"/>
              </a:spcAft>
              <a:buNone/>
            </a:pPr>
            <a:r>
              <a:rPr lang="et-EE" dirty="0">
                <a:solidFill>
                  <a:srgbClr val="000000"/>
                </a:solidFill>
              </a:rPr>
              <a:t> </a:t>
            </a:r>
            <a:r>
              <a:rPr lang="et-EE" b="1" dirty="0">
                <a:solidFill>
                  <a:srgbClr val="000000"/>
                </a:solidFill>
              </a:rPr>
              <a:t>Töötamis aeg</a:t>
            </a:r>
          </a:p>
          <a:p>
            <a:pPr marL="0" lvl="0" indent="0" algn="l" rtl="0">
              <a:spcBef>
                <a:spcPts val="1600"/>
              </a:spcBef>
              <a:spcAft>
                <a:spcPts val="0"/>
              </a:spcAft>
              <a:buNone/>
            </a:pPr>
            <a:r>
              <a:rPr lang="et-EE" dirty="0">
                <a:solidFill>
                  <a:srgbClr val="000000"/>
                </a:solidFill>
              </a:rPr>
              <a:t>Muuta 5 päevast 4 päeva peale</a:t>
            </a:r>
            <a:endParaRPr dirty="0">
              <a:solidFill>
                <a:srgbClr val="000000"/>
              </a:solidFill>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0"/>
              </a:spcAft>
              <a:buNone/>
            </a:pPr>
            <a:r>
              <a:rPr lang="en-GB" dirty="0">
                <a:solidFill>
                  <a:srgbClr val="000000"/>
                </a:solidFill>
              </a:rPr>
              <a:t> </a:t>
            </a:r>
            <a:endParaRPr dirty="0">
              <a:solidFill>
                <a:srgbClr val="000000"/>
              </a:solidFill>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1600"/>
              </a:spcAft>
              <a:buNone/>
            </a:pPr>
            <a:endParaRPr dirty="0">
              <a:solidFill>
                <a:srgbClr val="000000"/>
              </a:solidFill>
            </a:endParaRPr>
          </a:p>
        </p:txBody>
      </p:sp>
      <p:pic>
        <p:nvPicPr>
          <p:cNvPr id="116" name="Google Shape;116;p21"/>
          <p:cNvPicPr preferRelativeResize="0"/>
          <p:nvPr/>
        </p:nvPicPr>
        <p:blipFill>
          <a:blip r:embed="rId3">
            <a:alphaModFix/>
          </a:blip>
          <a:stretch>
            <a:fillRect/>
          </a:stretch>
        </p:blipFill>
        <p:spPr>
          <a:xfrm>
            <a:off x="4754875" y="2062200"/>
            <a:ext cx="3916000" cy="260592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341</Words>
  <Application>Microsoft Office PowerPoint</Application>
  <PresentationFormat>On-screen Show (16:9)</PresentationFormat>
  <Paragraphs>75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Amatic SC</vt:lpstr>
      <vt:lpstr>Arial</vt:lpstr>
      <vt:lpstr>Source Code Pro</vt:lpstr>
      <vt:lpstr>Beach Day</vt:lpstr>
      <vt:lpstr>Tänava talu ja OTT</vt:lpstr>
      <vt:lpstr>Meie lugu</vt:lpstr>
      <vt:lpstr>Arendus ideede kokkuvõte</vt:lpstr>
      <vt:lpstr>Visioon missioon ja väärtused</vt:lpstr>
      <vt:lpstr>Piirkonna eripära</vt:lpstr>
      <vt:lpstr>Uus toode ja teenus</vt:lpstr>
      <vt:lpstr>Kokakursused</vt:lpstr>
      <vt:lpstr>Persoona</vt:lpstr>
      <vt:lpstr>Ott kauplus</vt:lpstr>
      <vt:lpstr>Logo ja slogan</vt:lpstr>
      <vt:lpstr>Logo ja slogan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Tänava talu ja OTT</dc:title>
  <dc:creator>Tiina</dc:creator>
  <cp:lastModifiedBy>Tiina</cp:lastModifiedBy>
  <cp:revision>6</cp:revision>
  <dcterms:modified xsi:type="dcterms:W3CDTF">2019-12-10T19:05:29Z</dcterms:modified>
</cp:coreProperties>
</file>